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8" r:id="rId6"/>
    <p:sldId id="269" r:id="rId7"/>
    <p:sldId id="270" r:id="rId8"/>
    <p:sldId id="276" r:id="rId9"/>
    <p:sldId id="277" r:id="rId10"/>
    <p:sldId id="278" r:id="rId11"/>
    <p:sldId id="271" r:id="rId12"/>
    <p:sldId id="272" r:id="rId13"/>
    <p:sldId id="279" r:id="rId14"/>
    <p:sldId id="280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81" r:id="rId24"/>
    <p:sldId id="291" r:id="rId25"/>
    <p:sldId id="292" r:id="rId26"/>
    <p:sldId id="293" r:id="rId27"/>
    <p:sldId id="282" r:id="rId28"/>
    <p:sldId id="256" r:id="rId29"/>
    <p:sldId id="265" r:id="rId3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napToObjects="1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D091A-A2CB-2246-9F67-87860AD2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E9C7F-B245-794E-BC4A-F25FC7DC817D}" type="datetimeFigureOut">
              <a:rPr lang="en-US" altLang="en-US"/>
              <a:pPr/>
              <a:t>12/7/24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4172-BF80-DE4F-9AFC-92EA0897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C53D2-482C-E445-B523-B38F8A9C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1E3EF-A19C-6A4C-AEFE-455AF0A76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81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0E954-A3A6-174A-BC71-D846B706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F61D4C-1179-5148-A37A-8ACED1A75B1D}" type="datetimeFigureOut">
              <a:rPr lang="en-US" altLang="en-US"/>
              <a:pPr/>
              <a:t>12/7/24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6060E-6B1E-154E-AF45-3BD3367A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74D92-5FDA-4040-9D07-2D96144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F2AEC-315A-0741-8D41-E444971F2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80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2D3F-AAB4-E449-92DA-3B319B96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B8C9B3-A911-2941-A538-027944D69431}" type="datetimeFigureOut">
              <a:rPr lang="en-US" altLang="en-US"/>
              <a:pPr/>
              <a:t>12/7/24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0BBA2-0686-DA43-A0D8-CD27796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935FB-E264-6844-8E9E-D2920C48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114E-930B-A94C-8031-FB8FEFCEE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0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336FB-4771-6E4C-B449-1B9F8AB5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5C5A8C-04A4-1B4C-9B9F-51288C7714A9}" type="datetimeFigureOut">
              <a:rPr lang="en-US" altLang="en-US"/>
              <a:pPr/>
              <a:t>12/7/24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29E43-13EB-504C-982B-7F5052E5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A4D25-AA7B-DA4D-99A4-C111D35F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F231D-8022-3B45-82A8-221CFEB40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00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93172-2DB7-6749-BA16-826E7CC9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462B9-50C5-9742-B629-194F713D380A}" type="datetimeFigureOut">
              <a:rPr lang="en-US" altLang="en-US"/>
              <a:pPr/>
              <a:t>12/7/24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5C0E2-1A88-934B-BB25-AFC698D6A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2B844-24F0-BF46-8B62-AF64CD0E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5ED9-E4BC-B44E-AA19-02925A93A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72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BF962E-F761-AC45-8A9D-CD6D714D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75028-E85C-8E49-B38E-C0D9C57AC977}" type="datetimeFigureOut">
              <a:rPr lang="en-US" altLang="en-US"/>
              <a:pPr/>
              <a:t>12/7/24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143540-5730-F640-AFC6-F03258F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9DFC72-7F91-9D4C-AA9C-7A6A749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151C2-3E8D-774E-86B6-CB21232F3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00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856085-44D0-E240-8250-48A11C41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ECB144-9463-F747-93FD-14D33BD3174C}" type="datetimeFigureOut">
              <a:rPr lang="en-US" altLang="en-US"/>
              <a:pPr/>
              <a:t>12/7/24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4093BF-F793-C24A-988B-DDF0B179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FBEB56-7409-DD40-812E-2D671E64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6E416-B683-1F43-8EA8-7CB4A8E2B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D878B1-985E-9245-9E09-A73EC531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5E2A45-F883-8D48-BD8B-F962438CCFE1}" type="datetimeFigureOut">
              <a:rPr lang="en-US" altLang="en-US"/>
              <a:pPr/>
              <a:t>12/7/24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4545B4-1656-8B43-9DBB-365706CF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C20D74-F87D-7C4A-BFD1-AA9EDD06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36C32-F21E-DB46-97ED-F8129FE85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57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DFFD2D-935F-1946-A1D1-A5BD4216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DF4A5-6330-BE42-8094-0139589430A0}" type="datetimeFigureOut">
              <a:rPr lang="en-US" altLang="en-US"/>
              <a:pPr/>
              <a:t>12/7/24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844E79-6EDA-FB43-8FD4-C9D02558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B8E76D-B473-DF44-BA1C-7FC32D1B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07F33-A7ED-5F43-94E1-0E1DCB48C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035823-6D94-8E46-B943-8977ED12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93BA40-F94D-0746-8AE2-6305A00393BB}" type="datetimeFigureOut">
              <a:rPr lang="en-US" altLang="en-US"/>
              <a:pPr/>
              <a:t>12/7/24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1FB17A-05A5-F749-ACB4-BBE87A5B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E88D5E-878A-3D4E-A1D5-FCD81833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1E69D-6486-E74B-9B8C-470B81DE2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99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92B59C-37E1-FD4F-AAF7-AF651C92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D537FE-74A4-C947-9392-D386B726BEAC}" type="datetimeFigureOut">
              <a:rPr lang="en-US" altLang="en-US"/>
              <a:pPr/>
              <a:t>12/7/24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F77ABE-5ECE-9B4D-9910-1EC253A0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F998E9-F855-6D47-BFEF-49F5E5C7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C12C0-510C-944C-8383-08DD56EBC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1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E5E4CA-25F7-D347-954C-6F969C16F2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A274D9B-EAC5-9944-BB58-F76508BD8F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B02BE-0D8F-3548-8179-6F5F7923B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CC7D554-D0FE-954D-8CA7-4BEE839517EB}" type="datetimeFigureOut">
              <a:rPr lang="en-US" altLang="en-US"/>
              <a:pPr/>
              <a:t>12/7/24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2FF3-B715-3A4A-B5A7-930D3D19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8C8F-34A4-F948-ACE3-C7E9614BD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9CA39C-432E-214B-B981-D6456DE10F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2F6E6D-82D8-F749-AAE6-9F121CC08BFE}"/>
              </a:ext>
            </a:extLst>
          </p:cNvPr>
          <p:cNvSpPr txBox="1"/>
          <p:nvPr/>
        </p:nvSpPr>
        <p:spPr>
          <a:xfrm>
            <a:off x="5095512" y="1924315"/>
            <a:ext cx="3825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Freestyle Script" panose="030804020302050B0404" pitchFamily="66" charset="77"/>
              </a:rPr>
              <a:t>“Prince of Peace”</a:t>
            </a:r>
          </a:p>
          <a:p>
            <a:pPr algn="ctr"/>
            <a:r>
              <a:rPr lang="en-US" sz="2800" b="1" dirty="0">
                <a:solidFill>
                  <a:schemeClr val="bg2"/>
                </a:solidFill>
                <a:latin typeface="Century Gothic" panose="020B0502020202020204" pitchFamily="34" charset="0"/>
              </a:rPr>
              <a:t>Advent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C8BD7-F7CF-7E45-B933-3EA8DC2290A9}"/>
              </a:ext>
            </a:extLst>
          </p:cNvPr>
          <p:cNvSpPr txBox="1"/>
          <p:nvPr/>
        </p:nvSpPr>
        <p:spPr>
          <a:xfrm>
            <a:off x="3505251" y="4249638"/>
            <a:ext cx="3750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Dr. Janet Cook, Senior Pastor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December 8,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767EAC-EB70-5448-8982-6E741D8048E2}"/>
              </a:ext>
            </a:extLst>
          </p:cNvPr>
          <p:cNvSpPr txBox="1"/>
          <p:nvPr/>
        </p:nvSpPr>
        <p:spPr>
          <a:xfrm>
            <a:off x="302284" y="1402199"/>
            <a:ext cx="884171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Matthew 4:17 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>
                <a:solidFill>
                  <a:schemeClr val="bg2"/>
                </a:solidFill>
              </a:rPr>
              <a:t>“From that time Jesus began to preach and to </a:t>
            </a:r>
          </a:p>
          <a:p>
            <a:r>
              <a:rPr lang="en-US" sz="3200" dirty="0">
                <a:solidFill>
                  <a:schemeClr val="bg2"/>
                </a:solidFill>
              </a:rPr>
              <a:t>say, ‘Repent, for the kingdom of heaven is at hand.’”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7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EDE055-9A9C-E747-B883-827A51F0DD4E}"/>
              </a:ext>
            </a:extLst>
          </p:cNvPr>
          <p:cNvSpPr txBox="1"/>
          <p:nvPr/>
        </p:nvSpPr>
        <p:spPr>
          <a:xfrm>
            <a:off x="307127" y="453710"/>
            <a:ext cx="876233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Matthew 4:23-24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“And Jesus went about all Galilee, teaching in their </a:t>
            </a:r>
          </a:p>
          <a:p>
            <a:r>
              <a:rPr lang="en-US" sz="2800" dirty="0">
                <a:solidFill>
                  <a:schemeClr val="bg2"/>
                </a:solidFill>
              </a:rPr>
              <a:t>synagogues, preaching the gospel of the kingdom, and </a:t>
            </a:r>
          </a:p>
          <a:p>
            <a:r>
              <a:rPr lang="en-US" sz="2800" dirty="0">
                <a:solidFill>
                  <a:schemeClr val="bg2"/>
                </a:solidFill>
              </a:rPr>
              <a:t>healing all kinds of sickness and all kinds of disease among </a:t>
            </a:r>
          </a:p>
          <a:p>
            <a:r>
              <a:rPr lang="en-US" sz="2800" dirty="0">
                <a:solidFill>
                  <a:schemeClr val="bg2"/>
                </a:solidFill>
              </a:rPr>
              <a:t>the people. Then His fame went throughout all Syria; and </a:t>
            </a:r>
          </a:p>
          <a:p>
            <a:r>
              <a:rPr lang="en-US" sz="2800" dirty="0">
                <a:solidFill>
                  <a:schemeClr val="bg2"/>
                </a:solidFill>
              </a:rPr>
              <a:t>they brought to Him all sick people who were afflicted </a:t>
            </a:r>
          </a:p>
          <a:p>
            <a:r>
              <a:rPr lang="en-US" sz="2800" dirty="0">
                <a:solidFill>
                  <a:schemeClr val="bg2"/>
                </a:solidFill>
              </a:rPr>
              <a:t>with various diseases and torments, and those who were </a:t>
            </a:r>
          </a:p>
          <a:p>
            <a:r>
              <a:rPr lang="en-US" sz="2800" dirty="0">
                <a:solidFill>
                  <a:schemeClr val="bg2"/>
                </a:solidFill>
              </a:rPr>
              <a:t>demon-possessed, epileptics, and paralytics; and He </a:t>
            </a:r>
          </a:p>
          <a:p>
            <a:r>
              <a:rPr lang="en-US" sz="2800" dirty="0">
                <a:solidFill>
                  <a:schemeClr val="bg2"/>
                </a:solidFill>
              </a:rPr>
              <a:t>healed them.”</a:t>
            </a:r>
            <a:r>
              <a:rPr lang="en-US" sz="2800" dirty="0">
                <a:solidFill>
                  <a:schemeClr val="bg2"/>
                </a:solidFill>
                <a:effectLst/>
              </a:rPr>
              <a:t> 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6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3E406E-2498-1D42-8410-4BB44A591F09}"/>
              </a:ext>
            </a:extLst>
          </p:cNvPr>
          <p:cNvSpPr txBox="1"/>
          <p:nvPr/>
        </p:nvSpPr>
        <p:spPr>
          <a:xfrm>
            <a:off x="524449" y="1525309"/>
            <a:ext cx="809510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The good news of the Kingdom is that God is going 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	to establish his government through Jesus Christ.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The good news is the Gospel of the Kingdom, the 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	government of God.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7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64621A-BC13-BE45-9FDA-1696CD2C08BD}"/>
              </a:ext>
            </a:extLst>
          </p:cNvPr>
          <p:cNvSpPr txBox="1"/>
          <p:nvPr/>
        </p:nvSpPr>
        <p:spPr>
          <a:xfrm>
            <a:off x="804269" y="1309866"/>
            <a:ext cx="753546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Matthew 24:14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“And this gospel of the kingdom will be preached </a:t>
            </a:r>
          </a:p>
          <a:p>
            <a:r>
              <a:rPr lang="en-US" sz="2800" dirty="0">
                <a:solidFill>
                  <a:schemeClr val="bg2"/>
                </a:solidFill>
              </a:rPr>
              <a:t>in all the world as a witness to all the nations, and </a:t>
            </a:r>
          </a:p>
          <a:p>
            <a:r>
              <a:rPr lang="en-US" sz="2800" dirty="0">
                <a:solidFill>
                  <a:schemeClr val="bg2"/>
                </a:solidFill>
              </a:rPr>
              <a:t>then the end will come.”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8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803C58-D93E-AB46-A3F1-77543182E880}"/>
              </a:ext>
            </a:extLst>
          </p:cNvPr>
          <p:cNvSpPr txBox="1"/>
          <p:nvPr/>
        </p:nvSpPr>
        <p:spPr>
          <a:xfrm>
            <a:off x="502571" y="711975"/>
            <a:ext cx="833587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Promise of Peace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Isaiah 57:19-21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“’I create the fruit of the lips: Peace, peace to him who </a:t>
            </a:r>
          </a:p>
          <a:p>
            <a:r>
              <a:rPr lang="en-US" sz="2800" dirty="0">
                <a:solidFill>
                  <a:schemeClr val="bg2"/>
                </a:solidFill>
              </a:rPr>
              <a:t>is far off and to him who is near,’ Says the Lord, ‘And I </a:t>
            </a:r>
          </a:p>
          <a:p>
            <a:r>
              <a:rPr lang="en-US" sz="2800" dirty="0">
                <a:solidFill>
                  <a:schemeClr val="bg2"/>
                </a:solidFill>
              </a:rPr>
              <a:t>will heal him.’ But the wicked are like the troubled sea, </a:t>
            </a:r>
          </a:p>
          <a:p>
            <a:r>
              <a:rPr lang="en-US" sz="2800" dirty="0">
                <a:solidFill>
                  <a:schemeClr val="bg2"/>
                </a:solidFill>
              </a:rPr>
              <a:t>when it cannot rest, whose waters cast up mire and </a:t>
            </a:r>
          </a:p>
          <a:p>
            <a:r>
              <a:rPr lang="en-US" sz="2800" dirty="0">
                <a:solidFill>
                  <a:schemeClr val="bg2"/>
                </a:solidFill>
              </a:rPr>
              <a:t>dirt. ‘There is no peace,’ Says my God, ‘for the wicked.’” </a:t>
            </a:r>
          </a:p>
        </p:txBody>
      </p:sp>
    </p:spTree>
    <p:extLst>
      <p:ext uri="{BB962C8B-B14F-4D97-AF65-F5344CB8AC3E}">
        <p14:creationId xmlns:p14="http://schemas.microsoft.com/office/powerpoint/2010/main" val="144602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6D83A0-91B6-394E-B705-23ADEC8FB4B9}"/>
              </a:ext>
            </a:extLst>
          </p:cNvPr>
          <p:cNvSpPr txBox="1"/>
          <p:nvPr/>
        </p:nvSpPr>
        <p:spPr>
          <a:xfrm>
            <a:off x="607517" y="1382070"/>
            <a:ext cx="792896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There is no peace for those who are wicked.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Those who refuse the government of God are like 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	the sea that cannot rest.</a:t>
            </a:r>
          </a:p>
          <a:p>
            <a:r>
              <a:rPr lang="en-US" sz="2800" dirty="0">
                <a:solidFill>
                  <a:schemeClr val="bg2"/>
                </a:solidFill>
              </a:rPr>
              <a:t> </a:t>
            </a:r>
          </a:p>
          <a:p>
            <a:r>
              <a:rPr lang="en-US" sz="2800" dirty="0">
                <a:solidFill>
                  <a:schemeClr val="bg2"/>
                </a:solidFill>
              </a:rPr>
              <a:t>If you are willing yield to the government of God you </a:t>
            </a:r>
          </a:p>
          <a:p>
            <a:r>
              <a:rPr lang="en-US" sz="2800" dirty="0">
                <a:solidFill>
                  <a:schemeClr val="bg2"/>
                </a:solidFill>
              </a:rPr>
              <a:t>can have His peace right now in your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14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683093-D531-AA47-9773-271A11C988FA}"/>
              </a:ext>
            </a:extLst>
          </p:cNvPr>
          <p:cNvSpPr txBox="1"/>
          <p:nvPr/>
        </p:nvSpPr>
        <p:spPr>
          <a:xfrm>
            <a:off x="335047" y="1116824"/>
            <a:ext cx="8598059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Romans 10:8-9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“But what does it say? ‘The word is near you, in your </a:t>
            </a:r>
          </a:p>
          <a:p>
            <a:r>
              <a:rPr lang="en-US" sz="2800" dirty="0">
                <a:solidFill>
                  <a:schemeClr val="bg2"/>
                </a:solidFill>
              </a:rPr>
              <a:t>mouth and in your heart’ (that is, the word of faith which </a:t>
            </a:r>
          </a:p>
          <a:p>
            <a:r>
              <a:rPr lang="en-US" sz="2800" dirty="0">
                <a:solidFill>
                  <a:schemeClr val="bg2"/>
                </a:solidFill>
              </a:rPr>
              <a:t>we preach): that if you confess with your mouth the </a:t>
            </a:r>
          </a:p>
          <a:p>
            <a:r>
              <a:rPr lang="en-US" sz="2800" dirty="0">
                <a:solidFill>
                  <a:schemeClr val="bg2"/>
                </a:solidFill>
              </a:rPr>
              <a:t>Lord Jesus and believe in your heart that God has raised </a:t>
            </a:r>
          </a:p>
          <a:p>
            <a:r>
              <a:rPr lang="en-US" sz="2800" dirty="0">
                <a:solidFill>
                  <a:schemeClr val="bg2"/>
                </a:solidFill>
              </a:rPr>
              <a:t>Him from the dead, you will be saved.”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25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1D6AC-7326-7E4C-866B-A4EB91F6FF51}"/>
              </a:ext>
            </a:extLst>
          </p:cNvPr>
          <p:cNvSpPr txBox="1"/>
          <p:nvPr/>
        </p:nvSpPr>
        <p:spPr>
          <a:xfrm>
            <a:off x="296086" y="698015"/>
            <a:ext cx="85518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Romans 10:10-13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“For with the heart one believes unto righteousness, </a:t>
            </a:r>
          </a:p>
          <a:p>
            <a:r>
              <a:rPr lang="en-US" sz="2800" dirty="0">
                <a:solidFill>
                  <a:schemeClr val="bg2"/>
                </a:solidFill>
              </a:rPr>
              <a:t>and with the mouth confession is made unto salvation. </a:t>
            </a:r>
          </a:p>
          <a:p>
            <a:r>
              <a:rPr lang="en-US" sz="2800" dirty="0">
                <a:solidFill>
                  <a:schemeClr val="bg2"/>
                </a:solidFill>
              </a:rPr>
              <a:t>For the Scripture says, ‘Whoever believes on Him will </a:t>
            </a:r>
          </a:p>
          <a:p>
            <a:r>
              <a:rPr lang="en-US" sz="2800" dirty="0">
                <a:solidFill>
                  <a:schemeClr val="bg2"/>
                </a:solidFill>
              </a:rPr>
              <a:t>not be put to shame.’ For there is no distinction between </a:t>
            </a:r>
          </a:p>
          <a:p>
            <a:r>
              <a:rPr lang="en-US" sz="2800" dirty="0">
                <a:solidFill>
                  <a:schemeClr val="bg2"/>
                </a:solidFill>
              </a:rPr>
              <a:t>Jew and Greek, for the same Lord over all is rich to all </a:t>
            </a:r>
          </a:p>
          <a:p>
            <a:r>
              <a:rPr lang="en-US" sz="2800" dirty="0">
                <a:solidFill>
                  <a:schemeClr val="bg2"/>
                </a:solidFill>
              </a:rPr>
              <a:t>who call upon Him. For whoever calls on the name of </a:t>
            </a:r>
          </a:p>
          <a:p>
            <a:r>
              <a:rPr lang="en-US" sz="2800" dirty="0">
                <a:solidFill>
                  <a:schemeClr val="bg2"/>
                </a:solidFill>
              </a:rPr>
              <a:t>the Lord shall be saved.”</a:t>
            </a:r>
          </a:p>
        </p:txBody>
      </p:sp>
    </p:spTree>
    <p:extLst>
      <p:ext uri="{BB962C8B-B14F-4D97-AF65-F5344CB8AC3E}">
        <p14:creationId xmlns:p14="http://schemas.microsoft.com/office/powerpoint/2010/main" val="1403787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355C2F-57E0-4548-BC5C-D81A5F2134BB}"/>
              </a:ext>
            </a:extLst>
          </p:cNvPr>
          <p:cNvSpPr txBox="1"/>
          <p:nvPr/>
        </p:nvSpPr>
        <p:spPr>
          <a:xfrm>
            <a:off x="852328" y="1525309"/>
            <a:ext cx="743934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2"/>
                </a:solidFill>
              </a:rPr>
              <a:t>Jesus is the only solution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Real peace gives the idea of being fully alive, fully </a:t>
            </a:r>
          </a:p>
          <a:p>
            <a:r>
              <a:rPr lang="en-US" sz="2800" dirty="0">
                <a:solidFill>
                  <a:schemeClr val="bg2"/>
                </a:solidFill>
              </a:rPr>
              <a:t>content. Specifically, it means…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53E88-DAA8-8444-9242-D9C36EC90976}"/>
              </a:ext>
            </a:extLst>
          </p:cNvPr>
          <p:cNvSpPr txBox="1"/>
          <p:nvPr/>
        </p:nvSpPr>
        <p:spPr>
          <a:xfrm>
            <a:off x="481631" y="1079549"/>
            <a:ext cx="837908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1. Security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John 16:33 (NIV)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“I have told you these things, so that in me you may </a:t>
            </a:r>
          </a:p>
          <a:p>
            <a:r>
              <a:rPr lang="en-US" sz="2800" dirty="0">
                <a:solidFill>
                  <a:schemeClr val="bg2"/>
                </a:solidFill>
              </a:rPr>
              <a:t>have peace. in this world you will have trouble. but take </a:t>
            </a:r>
          </a:p>
          <a:p>
            <a:r>
              <a:rPr lang="en-US" sz="2800" dirty="0">
                <a:solidFill>
                  <a:schemeClr val="bg2"/>
                </a:solidFill>
              </a:rPr>
              <a:t>heart! I have overcome the world.”</a:t>
            </a:r>
          </a:p>
        </p:txBody>
      </p:sp>
    </p:spTree>
    <p:extLst>
      <p:ext uri="{BB962C8B-B14F-4D97-AF65-F5344CB8AC3E}">
        <p14:creationId xmlns:p14="http://schemas.microsoft.com/office/powerpoint/2010/main" val="344345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0ED598-D228-F547-A6A1-BAB3AAD2FDAD}"/>
              </a:ext>
            </a:extLst>
          </p:cNvPr>
          <p:cNvSpPr txBox="1"/>
          <p:nvPr/>
        </p:nvSpPr>
        <p:spPr>
          <a:xfrm>
            <a:off x="1056101" y="1525309"/>
            <a:ext cx="703179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Peace isn’t the absence of conflict. It’s total 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	assurance/security in the midst of conflict.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It’s knowing that no matter what happens, 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	God is still in control!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84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925F3-6036-564A-98D7-9201BCF2830F}"/>
              </a:ext>
            </a:extLst>
          </p:cNvPr>
          <p:cNvSpPr txBox="1"/>
          <p:nvPr/>
        </p:nvSpPr>
        <p:spPr>
          <a:xfrm>
            <a:off x="488610" y="474650"/>
            <a:ext cx="8273034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2. Rest</a:t>
            </a:r>
          </a:p>
          <a:p>
            <a:endParaRPr lang="en-US" sz="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Matthew 11:28-30 (NIV) </a:t>
            </a:r>
          </a:p>
          <a:p>
            <a:endParaRPr lang="en-US" sz="12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“Come to me, all you who are weary and burdened, </a:t>
            </a:r>
          </a:p>
          <a:p>
            <a:r>
              <a:rPr lang="en-US" sz="2800" dirty="0">
                <a:solidFill>
                  <a:schemeClr val="bg2"/>
                </a:solidFill>
              </a:rPr>
              <a:t>and I will give you rest. take my yoke upon you and </a:t>
            </a:r>
          </a:p>
          <a:p>
            <a:r>
              <a:rPr lang="en-US" sz="2800" dirty="0">
                <a:solidFill>
                  <a:schemeClr val="bg2"/>
                </a:solidFill>
              </a:rPr>
              <a:t>learn from me, for I am gentle and humble in heart, </a:t>
            </a:r>
          </a:p>
          <a:p>
            <a:r>
              <a:rPr lang="en-US" sz="2800" dirty="0">
                <a:solidFill>
                  <a:schemeClr val="bg2"/>
                </a:solidFill>
              </a:rPr>
              <a:t>and you will find rest for your souls. for my yoke is easy </a:t>
            </a:r>
          </a:p>
          <a:p>
            <a:r>
              <a:rPr lang="en-US" sz="2800" dirty="0">
                <a:solidFill>
                  <a:schemeClr val="bg2"/>
                </a:solidFill>
              </a:rPr>
              <a:t>and my burden is light.”</a:t>
            </a:r>
          </a:p>
          <a:p>
            <a:pPr lvl="0"/>
            <a:endParaRPr lang="en-US" sz="1200" dirty="0">
              <a:solidFill>
                <a:schemeClr val="bg2"/>
              </a:solidFill>
            </a:endParaRP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Real peace means trusting Jesus to take care of the 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details of life.</a:t>
            </a:r>
          </a:p>
        </p:txBody>
      </p:sp>
    </p:spTree>
    <p:extLst>
      <p:ext uri="{BB962C8B-B14F-4D97-AF65-F5344CB8AC3E}">
        <p14:creationId xmlns:p14="http://schemas.microsoft.com/office/powerpoint/2010/main" val="296919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90B16-C4C7-604A-93D1-30B0FA5C6008}"/>
              </a:ext>
            </a:extLst>
          </p:cNvPr>
          <p:cNvSpPr txBox="1"/>
          <p:nvPr/>
        </p:nvSpPr>
        <p:spPr>
          <a:xfrm>
            <a:off x="488610" y="844598"/>
            <a:ext cx="83031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3. Reconciliation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Romans 5:1 (NIV)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“Therefore, since we have been justified through faith, </a:t>
            </a:r>
          </a:p>
          <a:p>
            <a:r>
              <a:rPr lang="en-US" sz="2800" dirty="0">
                <a:solidFill>
                  <a:schemeClr val="bg2"/>
                </a:solidFill>
              </a:rPr>
              <a:t>we have peace with God through our Lord Jesus Christ.”</a:t>
            </a:r>
          </a:p>
          <a:p>
            <a:pPr lvl="0"/>
            <a:endParaRPr lang="en-US" sz="2800" dirty="0">
              <a:solidFill>
                <a:schemeClr val="bg2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Perfect peace can only be found when we are 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	reconciled to God through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19800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17ABBF-DE18-8744-9A31-30ACC66DA3C2}"/>
              </a:ext>
            </a:extLst>
          </p:cNvPr>
          <p:cNvSpPr txBox="1"/>
          <p:nvPr/>
        </p:nvSpPr>
        <p:spPr>
          <a:xfrm>
            <a:off x="621234" y="1158705"/>
            <a:ext cx="7497309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4. A Gift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John 14:27 (NIV)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“Peace I leave with you; my peace I give you. I do </a:t>
            </a:r>
          </a:p>
          <a:p>
            <a:r>
              <a:rPr lang="en-US" sz="2800" dirty="0">
                <a:solidFill>
                  <a:schemeClr val="bg2"/>
                </a:solidFill>
              </a:rPr>
              <a:t>not give to you as the world gives. Do not let your </a:t>
            </a:r>
          </a:p>
          <a:p>
            <a:r>
              <a:rPr lang="en-US" sz="2800" dirty="0">
                <a:solidFill>
                  <a:schemeClr val="bg2"/>
                </a:solidFill>
              </a:rPr>
              <a:t>hearts be troubled and do not be afraid.”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09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28D3E7-749F-8043-B21C-C20D70F0433A}"/>
              </a:ext>
            </a:extLst>
          </p:cNvPr>
          <p:cNvSpPr txBox="1"/>
          <p:nvPr/>
        </p:nvSpPr>
        <p:spPr>
          <a:xfrm>
            <a:off x="272227" y="1525309"/>
            <a:ext cx="87740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You will never find real peace/security/rest/reconciliation 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	apart from the Prince of Peace.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He gives us peace because He is the Prince and Author 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   of Peace.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He brings perfect peace.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9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EB46B-3103-3E4B-B6C9-C304F50E5F79}"/>
              </a:ext>
            </a:extLst>
          </p:cNvPr>
          <p:cNvSpPr txBox="1"/>
          <p:nvPr/>
        </p:nvSpPr>
        <p:spPr>
          <a:xfrm>
            <a:off x="752493" y="1525309"/>
            <a:ext cx="76390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Isaiah 26:3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“You will keep him in perfect peace, whose mind is </a:t>
            </a:r>
          </a:p>
          <a:p>
            <a:r>
              <a:rPr lang="en-US" sz="2800" dirty="0">
                <a:solidFill>
                  <a:schemeClr val="bg2"/>
                </a:solidFill>
              </a:rPr>
              <a:t>stayed on You, because he trusts in You.”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21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23C685-B012-1C4E-AE81-9753C65C07E2}"/>
              </a:ext>
            </a:extLst>
          </p:cNvPr>
          <p:cNvSpPr txBox="1"/>
          <p:nvPr/>
        </p:nvSpPr>
        <p:spPr>
          <a:xfrm>
            <a:off x="540223" y="1165685"/>
            <a:ext cx="8063554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5. God’s Peace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Philippians. 4:7 (NIV)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“And the peace of God, which transcends all </a:t>
            </a:r>
          </a:p>
          <a:p>
            <a:r>
              <a:rPr lang="en-US" sz="2800" dirty="0">
                <a:solidFill>
                  <a:schemeClr val="bg2"/>
                </a:solidFill>
              </a:rPr>
              <a:t>understanding, will guard your hearts and your minds </a:t>
            </a:r>
          </a:p>
          <a:p>
            <a:r>
              <a:rPr lang="en-US" sz="2800" dirty="0">
                <a:solidFill>
                  <a:schemeClr val="bg2"/>
                </a:solidFill>
              </a:rPr>
              <a:t>in Christ Jesus.”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4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72078-2D29-CC46-8FD4-560F478DE5AD}"/>
              </a:ext>
            </a:extLst>
          </p:cNvPr>
          <p:cNvSpPr txBox="1"/>
          <p:nvPr/>
        </p:nvSpPr>
        <p:spPr>
          <a:xfrm>
            <a:off x="466014" y="907420"/>
            <a:ext cx="84083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Do you know real contentment, security, rest in spite </a:t>
            </a:r>
          </a:p>
          <a:p>
            <a:r>
              <a:rPr lang="en-US" sz="2800" dirty="0">
                <a:solidFill>
                  <a:schemeClr val="bg2"/>
                </a:solidFill>
              </a:rPr>
              <a:t>	of the trials of life?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Can you truly say, “It is well with my soul”?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Colossians 3:15 (NIV) 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“Let the peace of Christ rule in your hearts, since as </a:t>
            </a:r>
          </a:p>
          <a:p>
            <a:r>
              <a:rPr lang="en-US" sz="2800" dirty="0">
                <a:solidFill>
                  <a:schemeClr val="bg2"/>
                </a:solidFill>
              </a:rPr>
              <a:t>members of one body you were called to peace.”</a:t>
            </a:r>
          </a:p>
        </p:txBody>
      </p:sp>
    </p:spTree>
    <p:extLst>
      <p:ext uri="{BB962C8B-B14F-4D97-AF65-F5344CB8AC3E}">
        <p14:creationId xmlns:p14="http://schemas.microsoft.com/office/powerpoint/2010/main" val="779723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2F6E6D-82D8-F749-AAE6-9F121CC08BFE}"/>
              </a:ext>
            </a:extLst>
          </p:cNvPr>
          <p:cNvSpPr txBox="1"/>
          <p:nvPr/>
        </p:nvSpPr>
        <p:spPr>
          <a:xfrm>
            <a:off x="5095512" y="1924315"/>
            <a:ext cx="3825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Freestyle Script" panose="030804020302050B0404" pitchFamily="66" charset="77"/>
              </a:rPr>
              <a:t>“Prince of Peace”</a:t>
            </a:r>
          </a:p>
          <a:p>
            <a:pPr algn="ctr"/>
            <a:r>
              <a:rPr lang="en-US" sz="2800" b="1" dirty="0">
                <a:solidFill>
                  <a:schemeClr val="bg2"/>
                </a:solidFill>
                <a:latin typeface="Century Gothic" panose="020B0502020202020204" pitchFamily="34" charset="0"/>
              </a:rPr>
              <a:t>Advent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C8BD7-F7CF-7E45-B933-3EA8DC2290A9}"/>
              </a:ext>
            </a:extLst>
          </p:cNvPr>
          <p:cNvSpPr txBox="1"/>
          <p:nvPr/>
        </p:nvSpPr>
        <p:spPr>
          <a:xfrm>
            <a:off x="4181112" y="3860024"/>
            <a:ext cx="3750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Dr. Janet Cook, Senior Pastor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December 9, 2018</a:t>
            </a:r>
          </a:p>
        </p:txBody>
      </p:sp>
    </p:spTree>
    <p:extLst>
      <p:ext uri="{BB962C8B-B14F-4D97-AF65-F5344CB8AC3E}">
        <p14:creationId xmlns:p14="http://schemas.microsoft.com/office/powerpoint/2010/main" val="175699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415175-2033-4B43-8955-885E2BE08CAF}"/>
              </a:ext>
            </a:extLst>
          </p:cNvPr>
          <p:cNvSpPr txBox="1"/>
          <p:nvPr/>
        </p:nvSpPr>
        <p:spPr>
          <a:xfrm>
            <a:off x="286188" y="2219689"/>
            <a:ext cx="86740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Mankind has never known peace. Our municipalities have </a:t>
            </a:r>
          </a:p>
          <a:p>
            <a:r>
              <a:rPr lang="en-US" sz="2800" dirty="0">
                <a:solidFill>
                  <a:schemeClr val="bg2"/>
                </a:solidFill>
              </a:rPr>
              <a:t>laws against disturbing the peace. No peace treaty that </a:t>
            </a:r>
          </a:p>
          <a:p>
            <a:r>
              <a:rPr lang="en-US" sz="2800" dirty="0">
                <a:solidFill>
                  <a:schemeClr val="bg2"/>
                </a:solidFill>
              </a:rPr>
              <a:t>man has ever devised has been kept. In man there is no </a:t>
            </a:r>
          </a:p>
          <a:p>
            <a:r>
              <a:rPr lang="en-US" sz="2800" dirty="0">
                <a:solidFill>
                  <a:schemeClr val="bg2"/>
                </a:solidFill>
              </a:rPr>
              <a:t>peace; and here is why. It’s because man has never been </a:t>
            </a:r>
          </a:p>
          <a:p>
            <a:r>
              <a:rPr lang="en-US" sz="2800" dirty="0">
                <a:solidFill>
                  <a:schemeClr val="bg2"/>
                </a:solidFill>
              </a:rPr>
              <a:t>at peace with God, and if there is not peace with God, </a:t>
            </a:r>
          </a:p>
          <a:p>
            <a:r>
              <a:rPr lang="en-US" sz="2800" dirty="0">
                <a:solidFill>
                  <a:schemeClr val="bg2"/>
                </a:solidFill>
              </a:rPr>
              <a:t>then there can be no peace in the soul. ~ </a:t>
            </a:r>
            <a:r>
              <a:rPr lang="en-US" sz="2800" i="1" dirty="0">
                <a:solidFill>
                  <a:schemeClr val="bg2"/>
                </a:solidFill>
              </a:rPr>
              <a:t>Clark Tanner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E188-544C-0C44-A716-334ED755E33A}"/>
              </a:ext>
            </a:extLst>
          </p:cNvPr>
          <p:cNvSpPr txBox="1"/>
          <p:nvPr/>
        </p:nvSpPr>
        <p:spPr>
          <a:xfrm>
            <a:off x="284704" y="676393"/>
            <a:ext cx="85745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Prince of Peace</a:t>
            </a:r>
          </a:p>
          <a:p>
            <a:endParaRPr lang="en-US" sz="2800" b="1" dirty="0">
              <a:solidFill>
                <a:schemeClr val="bg2"/>
              </a:solidFill>
            </a:endParaRPr>
          </a:p>
          <a:p>
            <a:r>
              <a:rPr lang="en-US" sz="2800" b="1" dirty="0">
                <a:solidFill>
                  <a:schemeClr val="bg2"/>
                </a:solidFill>
              </a:rPr>
              <a:t>Isaiah 9:6-7a </a:t>
            </a:r>
          </a:p>
          <a:p>
            <a:endParaRPr lang="en-US" sz="2800" b="1" dirty="0">
              <a:solidFill>
                <a:schemeClr val="bg2"/>
              </a:solidFill>
            </a:endParaRPr>
          </a:p>
          <a:p>
            <a:r>
              <a:rPr lang="en-US" sz="2800" b="1" dirty="0">
                <a:solidFill>
                  <a:schemeClr val="bg2"/>
                </a:solidFill>
              </a:rPr>
              <a:t>“For unto us a Child is born, unto us a Son is given;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And the government will be upon His shoulder. And 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His name will be called Wonderful Counselor, Mighty 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God, Everlasting Father, Prince of Peace. Of the increase 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of His government and peace There will be no end…”</a:t>
            </a:r>
            <a:r>
              <a:rPr lang="en-US" sz="2800" b="1" dirty="0">
                <a:solidFill>
                  <a:schemeClr val="bg2"/>
                </a:solidFill>
                <a:effectLst/>
              </a:rPr>
              <a:t> 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761D41-0B62-3841-9CC0-39F297B980B4}"/>
              </a:ext>
            </a:extLst>
          </p:cNvPr>
          <p:cNvSpPr txBox="1"/>
          <p:nvPr/>
        </p:nvSpPr>
        <p:spPr>
          <a:xfrm>
            <a:off x="697670" y="674348"/>
            <a:ext cx="7748660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He is our Wonderful Counselor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He is our Mighty God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He is our Everlasting Father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He is our Prince of Peace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These are more than titles</a:t>
            </a:r>
          </a:p>
          <a:p>
            <a:pPr lvl="0"/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>
                <a:solidFill>
                  <a:schemeClr val="bg2"/>
                </a:solidFill>
              </a:rPr>
              <a:t>This whole passage conveys the fact that this </a:t>
            </a:r>
          </a:p>
          <a:p>
            <a:r>
              <a:rPr lang="en-US" sz="3200" dirty="0">
                <a:solidFill>
                  <a:schemeClr val="bg2"/>
                </a:solidFill>
              </a:rPr>
              <a:t>Messiah would be a victorious ruler.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3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627C3A-00A4-D84F-B0B1-0660B64C975E}"/>
              </a:ext>
            </a:extLst>
          </p:cNvPr>
          <p:cNvSpPr txBox="1"/>
          <p:nvPr/>
        </p:nvSpPr>
        <p:spPr>
          <a:xfrm>
            <a:off x="578438" y="747297"/>
            <a:ext cx="798712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He Brings Us Peace</a:t>
            </a:r>
          </a:p>
          <a:p>
            <a:endParaRPr lang="en-US" sz="2800" b="1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Shalom – also translated “safety, prosperity, success, </a:t>
            </a:r>
          </a:p>
          <a:p>
            <a:r>
              <a:rPr lang="en-US" sz="2800" dirty="0">
                <a:solidFill>
                  <a:schemeClr val="bg2"/>
                </a:solidFill>
              </a:rPr>
              <a:t>wellbeing”.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	Shalom is mentioned 236 times in Scripture and 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	24 times in Isaiah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Psalm 29:11 …the Lord blesses his people with peace.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6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3257A4-F3D3-F04C-9721-2C76D837D8BB}"/>
              </a:ext>
            </a:extLst>
          </p:cNvPr>
          <p:cNvSpPr txBox="1"/>
          <p:nvPr/>
        </p:nvSpPr>
        <p:spPr>
          <a:xfrm>
            <a:off x="432437" y="1214546"/>
            <a:ext cx="827912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Isaiah 55:12 - “You will go out in joy and be led </a:t>
            </a:r>
          </a:p>
          <a:p>
            <a:r>
              <a:rPr lang="en-US" sz="3200" dirty="0">
                <a:solidFill>
                  <a:schemeClr val="bg2"/>
                </a:solidFill>
              </a:rPr>
              <a:t>				       forth in peace…”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>
                <a:solidFill>
                  <a:schemeClr val="bg2"/>
                </a:solidFill>
              </a:rPr>
              <a:t>Luke 2:14 - “Glory to God in the highest, and on </a:t>
            </a:r>
          </a:p>
          <a:p>
            <a:r>
              <a:rPr lang="en-US" sz="3200" dirty="0">
                <a:solidFill>
                  <a:schemeClr val="bg2"/>
                </a:solidFill>
              </a:rPr>
              <a:t>			       earth peace, good will toward men.”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166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238DA-C331-0D4A-8797-41550525DA59}"/>
              </a:ext>
            </a:extLst>
          </p:cNvPr>
          <p:cNvSpPr txBox="1"/>
          <p:nvPr/>
        </p:nvSpPr>
        <p:spPr>
          <a:xfrm>
            <a:off x="301921" y="495849"/>
            <a:ext cx="854015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His Government</a:t>
            </a:r>
            <a:endParaRPr lang="en-US" sz="2800" dirty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Luke 1:31-33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“And behold, you will conceive in your womb and bring </a:t>
            </a:r>
          </a:p>
          <a:p>
            <a:r>
              <a:rPr lang="en-US" sz="2800" dirty="0">
                <a:solidFill>
                  <a:schemeClr val="bg2"/>
                </a:solidFill>
              </a:rPr>
              <a:t>forth a Son and shall call His name Jesus. He will be great </a:t>
            </a:r>
          </a:p>
          <a:p>
            <a:r>
              <a:rPr lang="en-US" sz="2800" dirty="0">
                <a:solidFill>
                  <a:schemeClr val="bg2"/>
                </a:solidFill>
              </a:rPr>
              <a:t>and will be called the Son of the Highest; and the Lord </a:t>
            </a:r>
          </a:p>
          <a:p>
            <a:r>
              <a:rPr lang="en-US" sz="2800" dirty="0">
                <a:solidFill>
                  <a:schemeClr val="bg2"/>
                </a:solidFill>
              </a:rPr>
              <a:t>God will give Him the throne of His father David. And He </a:t>
            </a:r>
          </a:p>
          <a:p>
            <a:r>
              <a:rPr lang="en-US" sz="2800" dirty="0">
                <a:solidFill>
                  <a:schemeClr val="bg2"/>
                </a:solidFill>
              </a:rPr>
              <a:t>will reign over the house of Jacob forever, and of His </a:t>
            </a:r>
          </a:p>
          <a:p>
            <a:r>
              <a:rPr lang="en-US" sz="2800" dirty="0">
                <a:solidFill>
                  <a:schemeClr val="bg2"/>
                </a:solidFill>
              </a:rPr>
              <a:t>kingdom there will be no end.”</a:t>
            </a:r>
            <a:r>
              <a:rPr lang="en-US" sz="2800" dirty="0">
                <a:solidFill>
                  <a:schemeClr val="bg2"/>
                </a:solidFill>
                <a:effectLst/>
              </a:rPr>
              <a:t> 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5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2D1ACB-41DB-7346-93CF-D598B902C42B}"/>
              </a:ext>
            </a:extLst>
          </p:cNvPr>
          <p:cNvSpPr txBox="1"/>
          <p:nvPr/>
        </p:nvSpPr>
        <p:spPr>
          <a:xfrm>
            <a:off x="559202" y="900439"/>
            <a:ext cx="802559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The good news is that God is going to establish his 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	righteous government through Jesus Christ.</a:t>
            </a:r>
          </a:p>
          <a:p>
            <a:r>
              <a:rPr lang="en-US" sz="2800" dirty="0">
                <a:solidFill>
                  <a:schemeClr val="bg2"/>
                </a:solidFill>
              </a:rPr>
              <a:t> </a:t>
            </a:r>
          </a:p>
          <a:p>
            <a:r>
              <a:rPr lang="en-US" sz="2800" dirty="0">
                <a:solidFill>
                  <a:schemeClr val="bg2"/>
                </a:solidFill>
              </a:rPr>
              <a:t>Matthew 3:1-2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“In those days John the Baptist came </a:t>
            </a:r>
          </a:p>
          <a:p>
            <a:r>
              <a:rPr lang="en-US" sz="2800" dirty="0">
                <a:solidFill>
                  <a:schemeClr val="bg2"/>
                </a:solidFill>
              </a:rPr>
              <a:t>preaching in the wilderness of Judea, and saying, </a:t>
            </a:r>
          </a:p>
          <a:p>
            <a:r>
              <a:rPr lang="en-US" sz="2800" dirty="0">
                <a:solidFill>
                  <a:schemeClr val="bg2"/>
                </a:solidFill>
              </a:rPr>
              <a:t>‘Repent, for the kingdom of heaven is at hand!’”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9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1297</Words>
  <Application>Microsoft Macintosh PowerPoint</Application>
  <PresentationFormat>On-screen Show (16:9)</PresentationFormat>
  <Paragraphs>186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Freestyle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Galvin</dc:creator>
  <cp:lastModifiedBy>Janet Cook</cp:lastModifiedBy>
  <cp:revision>11</cp:revision>
  <dcterms:created xsi:type="dcterms:W3CDTF">2012-12-17T22:11:49Z</dcterms:created>
  <dcterms:modified xsi:type="dcterms:W3CDTF">2024-12-07T19:08:52Z</dcterms:modified>
</cp:coreProperties>
</file>