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9" r:id="rId4"/>
    <p:sldId id="258" r:id="rId5"/>
    <p:sldId id="267" r:id="rId6"/>
    <p:sldId id="266" r:id="rId7"/>
    <p:sldId id="269" r:id="rId8"/>
    <p:sldId id="268" r:id="rId9"/>
    <p:sldId id="271" r:id="rId10"/>
    <p:sldId id="270" r:id="rId11"/>
    <p:sldId id="272" r:id="rId12"/>
    <p:sldId id="273" r:id="rId13"/>
    <p:sldId id="274" r:id="rId14"/>
    <p:sldId id="277" r:id="rId15"/>
    <p:sldId id="275" r:id="rId16"/>
    <p:sldId id="278" r:id="rId17"/>
    <p:sldId id="276" r:id="rId18"/>
    <p:sldId id="279" r:id="rId19"/>
    <p:sldId id="280" r:id="rId20"/>
    <p:sldId id="281" r:id="rId21"/>
    <p:sldId id="282" r:id="rId22"/>
    <p:sldId id="283" r:id="rId23"/>
    <p:sldId id="284" r:id="rId24"/>
    <p:sldId id="262" r:id="rId25"/>
    <p:sldId id="263" r:id="rId26"/>
    <p:sldId id="264" r:id="rId27"/>
    <p:sldId id="265" r:id="rId28"/>
  </p:sldIdLst>
  <p:sldSz cx="9144000" cy="5143500" type="screen16x9"/>
  <p:notesSz cx="6858000" cy="9144000"/>
  <p:embeddedFontLst>
    <p:embeddedFont>
      <p:font typeface="Arial Black" panose="020B0A04020102020204" pitchFamily="34" charset="0"/>
      <p:bold r:id="rId30"/>
    </p:embeddedFont>
    <p:embeddedFont>
      <p:font typeface="Oswald" panose="00000500000000000000"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60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3D03BAEB-49A4-97EC-A9D5-A7903717EC9C}"/>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81B9764D-F003-3040-8E85-3F50DD18F4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85E01C93-7B9A-0609-3BED-F67C41EA08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824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02C039D0-A34F-6096-1B3C-65F3F8AFF987}"/>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F371474D-0048-EA2A-69EF-9E44FFA588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889ACCB1-A4BE-9A30-9554-EE4AF336B5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73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011ABDC7-6B2F-A108-8FE4-3CBF3005F755}"/>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D9C6993E-6FC9-2F97-8BFC-D785F014F7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ACC4A437-5FB0-9D10-7F30-AD41CA0907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1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CD352B47-78E0-44E4-AEC0-EC5BC25CD803}"/>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93C62AD0-E34C-BA7B-0B11-405A8C3336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ACD442B4-5BBD-B1C7-8E74-EA6450FCF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47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71E72385-3A3F-2240-97F0-0FB5BA6F664D}"/>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0671DB59-9896-8305-BC16-350BD96460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8B0F31EA-F8EC-1F46-82A1-A371875685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418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D16E1A98-DE59-263D-AF23-175A54338BBF}"/>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FD4D4CA3-22EE-F283-4155-3C30D4A668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27F8FB58-3310-C0A3-3342-C0BFEC397F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10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F53BC3F6-9265-0D4A-3192-1DB3CF18C863}"/>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C21C46D8-ED5E-6B8D-10EC-178F7B9FC8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1BE9A28A-B84D-CF65-933B-491E60805A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79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312108F4-740D-BED0-8001-DAD066842294}"/>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65981A43-32D5-830E-EA80-8BE890D7C3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F297B9BD-6E67-7A38-A51E-FC275CBAC6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64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D7BEFC70-B5F4-2ECE-FE63-02C7704A3E49}"/>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5BBE944A-86EC-A4DE-F3D3-02E1F8EB36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C4C26B8E-1EA2-E5DB-6991-F3C87A8B3E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380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CEBDAA9F-716E-0B49-FCFC-A8E0F37FD774}"/>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AC669BF1-FFE2-0707-3FC1-26FF3B9697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C73E3CAA-207C-157F-99AC-6BC98EC031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41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7be2753d9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7be2753d9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11CC76ED-BFDA-123D-8663-EF0D226D6FB5}"/>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9521A4AD-6F7C-E6F8-D7EA-FFAF540649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6766CEF1-28E3-F42C-AD71-5EF5B98A4C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20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AE1CDD64-B37B-D0D0-EFC8-C9999CE6DD0C}"/>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3B5BF0C9-78BC-8800-8DD9-4F49AA9B79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CF26E528-6AE4-B506-B8A6-F7B3ABEA7E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513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CBBEABBD-FE9D-DAF8-279F-812BB0EC2905}"/>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F07ADBB0-1BD0-1801-88F5-C71D5D4CD3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EE506859-05C2-3FDD-181E-169ECBE2C2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493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3038669F-0688-F2F1-97C4-2417B62A60EF}"/>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BF5CB404-0CAB-5C21-7581-FDA8D3B7E2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56EBFFA2-C8E7-7004-A22B-3D90430C28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36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7be2753d92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7be2753d9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7be2753d9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7be2753d9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7be2753d92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7be2753d9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7be2753d9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7be2753d9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7be2753d9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7be2753d9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7be2753d9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60930B20-CADC-6B92-250B-AE4F258C4E24}"/>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A21C36EB-D87A-1B41-0C7A-17063C9EB8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087A1DE4-4A4D-B24A-5113-6AA3CFCA14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8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3A4630F1-969F-9FD6-BCC2-489211E03AFA}"/>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7BEA8063-87D4-3868-5B74-223E6518E3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8250E9C6-0533-5131-42A7-6D7F673F61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35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F5788B32-6E9E-AA60-2CCD-47EFBB5ECEDA}"/>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9F3B46D2-0957-4D18-68E6-513E611606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D2CBC50B-F2D4-8D42-A238-385F760B5C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04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9322B6F7-6879-6B6C-757C-044FB9DE9FE1}"/>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F4CC99DC-D79B-B8E6-9532-D13E0F783A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DDC9BA31-D0DF-6E9D-EB34-84710CB4B9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60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414B6E5C-845E-99DD-EA0F-454EE3CC32C9}"/>
            </a:ext>
          </a:extLst>
        </p:cNvPr>
        <p:cNvGrpSpPr/>
        <p:nvPr/>
      </p:nvGrpSpPr>
      <p:grpSpPr>
        <a:xfrm>
          <a:off x="0" y="0"/>
          <a:ext cx="0" cy="0"/>
          <a:chOff x="0" y="0"/>
          <a:chExt cx="0" cy="0"/>
        </a:xfrm>
      </p:grpSpPr>
      <p:sp>
        <p:nvSpPr>
          <p:cNvPr id="65" name="Google Shape;65;g17be2753d92_0_7:notes">
            <a:extLst>
              <a:ext uri="{FF2B5EF4-FFF2-40B4-BE49-F238E27FC236}">
                <a16:creationId xmlns:a16="http://schemas.microsoft.com/office/drawing/2014/main" id="{83BDBE7F-F06D-7860-0FA8-4E61958967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be2753d92_0_7:notes">
            <a:extLst>
              <a:ext uri="{FF2B5EF4-FFF2-40B4-BE49-F238E27FC236}">
                <a16:creationId xmlns:a16="http://schemas.microsoft.com/office/drawing/2014/main" id="{6EF8AA3F-64C7-83BB-C08C-C21A9D8857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2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blueletterbible.org/study/misc/name_god.cf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2B967F36-9ECA-8890-552C-C5CCDC286472}"/>
              </a:ext>
            </a:extLst>
          </p:cNvPr>
          <p:cNvSpPr txBox="1"/>
          <p:nvPr/>
        </p:nvSpPr>
        <p:spPr>
          <a:xfrm>
            <a:off x="117230" y="3190622"/>
            <a:ext cx="3212124" cy="2000548"/>
          </a:xfrm>
          <a:prstGeom prst="rect">
            <a:avLst/>
          </a:prstGeom>
          <a:noFill/>
        </p:spPr>
        <p:txBody>
          <a:bodyPr wrap="square" rtlCol="0">
            <a:spAutoFit/>
          </a:bodyPr>
          <a:lstStyle/>
          <a:p>
            <a:pPr marL="0" marR="0" algn="ctr"/>
            <a:r>
              <a:rPr lang="en-US" sz="18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‘’Why should we be thankful?’’</a:t>
            </a:r>
            <a:endParaRPr lang="en-US" sz="18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lgn="ctr"/>
            <a:r>
              <a:rPr lang="en-US" sz="18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Sunday, November 24, 2024</a:t>
            </a:r>
          </a:p>
          <a:p>
            <a:pPr marL="0" marR="0" algn="ctr"/>
            <a:r>
              <a:rPr lang="en-US" sz="18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Senior Pastor, Dr. Janet Cook</a:t>
            </a:r>
          </a:p>
          <a:p>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18D96C90-4835-CE29-AF6B-80FCB0F7F483}"/>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7C3F883E-F8B5-8C51-9DCA-384C891062B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1F0303CE-82A7-9388-8ACC-D4F29253A7E4}"/>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5E19368F-C7CF-DA96-6706-9A1648DDF0C5}"/>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6EE7CFF0-44CC-30A5-3D51-8402302F7E06}"/>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DDE0C9B3-5842-A43B-CBB9-81818CC7F319}"/>
              </a:ext>
            </a:extLst>
          </p:cNvPr>
          <p:cNvSpPr txBox="1"/>
          <p:nvPr/>
        </p:nvSpPr>
        <p:spPr>
          <a:xfrm>
            <a:off x="511907" y="731375"/>
            <a:ext cx="8120184" cy="4493538"/>
          </a:xfrm>
          <a:prstGeom prst="rect">
            <a:avLst/>
          </a:prstGeom>
          <a:noFill/>
        </p:spPr>
        <p:txBody>
          <a:bodyPr wrap="square" rtlCol="0">
            <a:spAutoFit/>
          </a:bodyPr>
          <a:lstStyle/>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 Thess. 5:16-19 (NKJV)</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16 Rejoice always, 17 pray without ceasing, 18 in everything give thanks; for this is the will of God in Christ Jesus for you.</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19 Do not quench the Spirit. 20 Do not despise prophecies. 21 Test all things; hold fast what is good. 22 Abstain from every form of evil.</a:t>
            </a:r>
          </a:p>
          <a:p>
            <a:pPr marL="0" marR="0"/>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Ephesians 5:20 Always give thanks to Father God for every person he brings into your life in the name of our Lord Jesus Christ.</a:t>
            </a:r>
          </a:p>
          <a:p>
            <a:pPr marL="0" marR="0"/>
            <a:endParaRPr lang="en-US" sz="2200"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269040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EA721E23-31E7-394A-CD05-0DD7B34AEE6D}"/>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824CD0F3-18DF-08A3-7B63-6D1957D6942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48AFD757-2D18-51D4-2F8A-726B1C1FC149}"/>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B434FC6A-609A-65C3-8B55-B4154F9B3CDB}"/>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56FC15EC-54A0-7991-9A47-035B9A03540D}"/>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140A8673-8F7C-469D-62BB-7D1297471490}"/>
              </a:ext>
            </a:extLst>
          </p:cNvPr>
          <p:cNvSpPr txBox="1"/>
          <p:nvPr/>
        </p:nvSpPr>
        <p:spPr>
          <a:xfrm>
            <a:off x="539262" y="827457"/>
            <a:ext cx="8120184" cy="3046988"/>
          </a:xfrm>
          <a:prstGeom prst="rect">
            <a:avLst/>
          </a:prstGeom>
          <a:noFill/>
        </p:spPr>
        <p:txBody>
          <a:bodyPr wrap="square" rtlCol="0">
            <a:spAutoFit/>
          </a:bodyPr>
          <a:lstStyle/>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 Thes 1:2-3 (NKJV) Their Good Example</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2 We give thanks to God always for you all, making mention of you in our prayers, 3 remembering without ceasing your work of faith, labor of love, and patience of hope in our Lord Jesus Christ in the sight of our God and Father,</a:t>
            </a:r>
          </a:p>
        </p:txBody>
      </p:sp>
    </p:spTree>
    <p:extLst>
      <p:ext uri="{BB962C8B-B14F-4D97-AF65-F5344CB8AC3E}">
        <p14:creationId xmlns:p14="http://schemas.microsoft.com/office/powerpoint/2010/main" val="274671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4EBC8F31-CE5D-7F87-422C-8C0DE4C0F490}"/>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3F7FC3AB-D33C-F34F-C0C1-3DBA860369B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A9466B61-0734-82AA-D6E2-C5B448A30761}"/>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1746F227-310D-10D7-C80A-745DE22582ED}"/>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F69417D4-0FA8-2003-9805-48DBAE9007C6}"/>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3FD8EC86-2B50-3E4C-A216-1F3CA6763E42}"/>
              </a:ext>
            </a:extLst>
          </p:cNvPr>
          <p:cNvSpPr txBox="1"/>
          <p:nvPr/>
        </p:nvSpPr>
        <p:spPr>
          <a:xfrm>
            <a:off x="511907" y="541107"/>
            <a:ext cx="8120184" cy="4154984"/>
          </a:xfrm>
          <a:prstGeom prst="rect">
            <a:avLst/>
          </a:prstGeom>
          <a:noFill/>
        </p:spPr>
        <p:txBody>
          <a:bodyPr wrap="square" rtlCol="0">
            <a:spAutoFit/>
          </a:bodyPr>
          <a:lstStyle/>
          <a:p>
            <a:pPr marL="0" marR="0"/>
            <a:r>
              <a:rPr lang="en-US" sz="2400" b="1" dirty="0">
                <a:effectLst/>
                <a:latin typeface="Arial Black" panose="020B0A04020102020204" pitchFamily="34" charset="0"/>
                <a:ea typeface="Times New Roman" panose="02020603050405020304" pitchFamily="18" charset="0"/>
              </a:rPr>
              <a:t>Thankfulness is a key to release God’s supernatural power.</a:t>
            </a:r>
          </a:p>
          <a:p>
            <a:pPr marL="0" marR="0"/>
            <a:r>
              <a:rPr lang="en-US" sz="2400" dirty="0">
                <a:effectLst/>
                <a:latin typeface="Arial Black" panose="020B0A04020102020204" pitchFamily="34" charset="0"/>
                <a:ea typeface="Times New Roman" panose="02020603050405020304" pitchFamily="18" charset="0"/>
              </a:rPr>
              <a:t> </a:t>
            </a:r>
          </a:p>
          <a:p>
            <a:pPr marL="0" marR="0"/>
            <a:r>
              <a:rPr lang="en-US" sz="2400" dirty="0">
                <a:effectLst/>
                <a:latin typeface="Arial Black" panose="020B0A04020102020204" pitchFamily="34" charset="0"/>
                <a:ea typeface="Times New Roman" panose="02020603050405020304" pitchFamily="18" charset="0"/>
              </a:rPr>
              <a:t>John 6:11-12 (NKJV)</a:t>
            </a:r>
          </a:p>
          <a:p>
            <a:pPr marL="0" marR="0"/>
            <a:r>
              <a:rPr lang="en-US" sz="2400" dirty="0">
                <a:effectLst/>
                <a:latin typeface="Arial Black" panose="020B0A04020102020204" pitchFamily="34" charset="0"/>
                <a:ea typeface="Times New Roman" panose="02020603050405020304" pitchFamily="18" charset="0"/>
              </a:rPr>
              <a:t>11 And Jesus took the loaves, and when He had given thanks He distributed them to the disciples, and the disciples to those sitting down; and likewise of the fish, as much as they wanted. 12 So when they were filled, He said to His disciples, “Gather up the fragments that remain, so that nothing is lost.”</a:t>
            </a:r>
          </a:p>
        </p:txBody>
      </p:sp>
    </p:spTree>
    <p:extLst>
      <p:ext uri="{BB962C8B-B14F-4D97-AF65-F5344CB8AC3E}">
        <p14:creationId xmlns:p14="http://schemas.microsoft.com/office/powerpoint/2010/main" val="32184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BA02F237-E1E3-4F62-86F6-72DAD459499F}"/>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0D57EEA9-A241-A824-21A8-9596AA2D3D4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86F7CE31-4F77-E7C9-7821-F6DAE9B60661}"/>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433DA373-0FBC-AFED-8A5F-9E85B846A856}"/>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CBC31359-009B-231E-71D6-27C4A81A84D1}"/>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D5217720-5425-D0F2-BCA4-878FB381BACC}"/>
              </a:ext>
            </a:extLst>
          </p:cNvPr>
          <p:cNvSpPr txBox="1"/>
          <p:nvPr/>
        </p:nvSpPr>
        <p:spPr>
          <a:xfrm>
            <a:off x="511907" y="657869"/>
            <a:ext cx="8120184" cy="3046988"/>
          </a:xfrm>
          <a:prstGeom prst="rect">
            <a:avLst/>
          </a:prstGeom>
          <a:noFill/>
        </p:spPr>
        <p:txBody>
          <a:bodyPr wrap="square" rtlCol="0">
            <a:spAutoFit/>
          </a:bodyPr>
          <a:lstStyle/>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John 11:40-43 (NKJV)</a:t>
            </a:r>
          </a:p>
          <a:p>
            <a:pPr marL="0" marR="0"/>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40 Jesus said to her, “Did I not say to you that if you would believe you would see the glory of God?” 41 Then they took away the stone from the place where the dead man was lying. And Jesus lifted up His eyes and said, “Father, I thank You that You have heard Me.</a:t>
            </a:r>
          </a:p>
        </p:txBody>
      </p:sp>
    </p:spTree>
    <p:extLst>
      <p:ext uri="{BB962C8B-B14F-4D97-AF65-F5344CB8AC3E}">
        <p14:creationId xmlns:p14="http://schemas.microsoft.com/office/powerpoint/2010/main" val="144764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4AD26411-29DF-767E-BE12-19E646625A42}"/>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07103260-29A5-4610-D50E-B152A30BB7B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C32AC7AA-E0C4-F70D-7E20-2672CCFC621C}"/>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799757EC-54E7-1222-48D6-9EA17B65B6C4}"/>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292A2432-3F70-4344-4444-5ADEDC0AB7EA}"/>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827B85BD-5D39-1E20-2DEB-535B64A72B41}"/>
              </a:ext>
            </a:extLst>
          </p:cNvPr>
          <p:cNvSpPr txBox="1"/>
          <p:nvPr/>
        </p:nvSpPr>
        <p:spPr>
          <a:xfrm>
            <a:off x="511907" y="731375"/>
            <a:ext cx="8120184" cy="3046988"/>
          </a:xfrm>
          <a:prstGeom prst="rect">
            <a:avLst/>
          </a:prstGeom>
          <a:noFill/>
        </p:spPr>
        <p:txBody>
          <a:bodyPr wrap="square" rtlCol="0">
            <a:spAutoFit/>
          </a:bodyPr>
          <a:lstStyle/>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John 11:40-43 (NKJV)</a:t>
            </a:r>
          </a:p>
          <a:p>
            <a:pPr marL="0" marR="0"/>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42 And I know that You always hear Me, but because of the people who are standing by I said this, that they may believe that You sent Me.” 43 Now when He had said these things, He cried with a loud voice, “Lazarus, come forth!”</a:t>
            </a:r>
          </a:p>
        </p:txBody>
      </p:sp>
    </p:spTree>
    <p:extLst>
      <p:ext uri="{BB962C8B-B14F-4D97-AF65-F5344CB8AC3E}">
        <p14:creationId xmlns:p14="http://schemas.microsoft.com/office/powerpoint/2010/main" val="128766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040209D3-95AC-7A01-1E48-B7F1A7702E88}"/>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3678E47E-B20A-8551-5153-78E63EE3741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CA66D3C5-3772-43A7-78FD-670DC0E9FA4C}"/>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F7A4F04E-726C-8E3D-ACF7-0F393D3818CA}"/>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CE2674B1-B721-E4AC-552B-C1C05A16E037}"/>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6D4C6537-2367-FD75-7140-01B765C7D491}"/>
              </a:ext>
            </a:extLst>
          </p:cNvPr>
          <p:cNvSpPr txBox="1"/>
          <p:nvPr/>
        </p:nvSpPr>
        <p:spPr>
          <a:xfrm>
            <a:off x="511907" y="541107"/>
            <a:ext cx="8120184" cy="3416320"/>
          </a:xfrm>
          <a:prstGeom prst="rect">
            <a:avLst/>
          </a:prstGeom>
          <a:noFill/>
        </p:spPr>
        <p:txBody>
          <a:bodyPr wrap="square" rtlCol="0">
            <a:spAutoFit/>
          </a:bodyPr>
          <a:lstStyle/>
          <a:p>
            <a:pPr marL="0" marR="0"/>
            <a:r>
              <a:rPr lang="en-US" sz="2400" b="1" dirty="0">
                <a:effectLst/>
                <a:latin typeface="Arial Black" panose="020B0A04020102020204" pitchFamily="34" charset="0"/>
                <a:ea typeface="Times New Roman" panose="02020603050405020304" pitchFamily="18" charset="0"/>
              </a:rPr>
              <a:t>Thankfulness sets the seal on blessings already received.</a:t>
            </a:r>
          </a:p>
          <a:p>
            <a:pPr marL="0" marR="0"/>
            <a:r>
              <a:rPr lang="en-US" sz="2400" dirty="0">
                <a:effectLst/>
                <a:latin typeface="Arial Black" panose="020B0A04020102020204" pitchFamily="34" charset="0"/>
                <a:ea typeface="Times New Roman" panose="02020603050405020304" pitchFamily="18" charset="0"/>
              </a:rPr>
              <a:t> </a:t>
            </a:r>
          </a:p>
          <a:p>
            <a:pPr marL="0" marR="0"/>
            <a:r>
              <a:rPr lang="en-US" sz="2400" dirty="0">
                <a:effectLst/>
                <a:latin typeface="Arial Black" panose="020B0A04020102020204" pitchFamily="34" charset="0"/>
                <a:ea typeface="Times New Roman" panose="02020603050405020304" pitchFamily="18" charset="0"/>
              </a:rPr>
              <a:t>Luke 17:15-19 (NKJV)</a:t>
            </a:r>
          </a:p>
          <a:p>
            <a:pPr marL="0" marR="0"/>
            <a:r>
              <a:rPr lang="en-US" sz="2400" dirty="0">
                <a:effectLst/>
                <a:latin typeface="Arial Black" panose="020B0A04020102020204" pitchFamily="34" charset="0"/>
                <a:ea typeface="Times New Roman" panose="02020603050405020304" pitchFamily="18" charset="0"/>
              </a:rPr>
              <a:t>15 And one of them, when he saw that he was healed, returned, and with a loud voice glorified God, 16 and fell down on his face at His feet, giving Him thanks. And he was a Samaritan. </a:t>
            </a:r>
          </a:p>
        </p:txBody>
      </p:sp>
    </p:spTree>
    <p:extLst>
      <p:ext uri="{BB962C8B-B14F-4D97-AF65-F5344CB8AC3E}">
        <p14:creationId xmlns:p14="http://schemas.microsoft.com/office/powerpoint/2010/main" val="36127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D0673A38-E39D-B0D3-6D88-F99FC42569BD}"/>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612D5EE6-37BA-A554-B2CE-70F2DEE6424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81F3F23F-71BA-4509-E917-7CC28CFDEA49}"/>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6CA399EA-D7F7-FE2E-BF6E-EF129BBAE9FD}"/>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2616AE33-D9B0-4075-7CB6-AB1B900B3A17}"/>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ACEF2C6C-8017-AF09-7E15-845D1B17165C}"/>
              </a:ext>
            </a:extLst>
          </p:cNvPr>
          <p:cNvSpPr txBox="1"/>
          <p:nvPr/>
        </p:nvSpPr>
        <p:spPr>
          <a:xfrm>
            <a:off x="511907" y="541107"/>
            <a:ext cx="8120184" cy="3785652"/>
          </a:xfrm>
          <a:prstGeom prst="rect">
            <a:avLst/>
          </a:prstGeom>
          <a:noFill/>
        </p:spPr>
        <p:txBody>
          <a:bodyPr wrap="square" rtlCol="0">
            <a:spAutoFit/>
          </a:bodyPr>
          <a:lstStyle/>
          <a:p>
            <a:pPr marL="0" marR="0"/>
            <a:r>
              <a:rPr lang="en-US" sz="2400" b="1" dirty="0">
                <a:effectLst/>
                <a:latin typeface="Arial Black" panose="020B0A04020102020204" pitchFamily="34" charset="0"/>
                <a:ea typeface="Times New Roman" panose="02020603050405020304" pitchFamily="18" charset="0"/>
              </a:rPr>
              <a:t>Thankfulness sets the seal on blessings already received.</a:t>
            </a:r>
          </a:p>
          <a:p>
            <a:pPr marL="0" marR="0"/>
            <a:r>
              <a:rPr lang="en-US" sz="2400" dirty="0">
                <a:effectLst/>
                <a:latin typeface="Arial Black" panose="020B0A04020102020204" pitchFamily="34" charset="0"/>
                <a:ea typeface="Times New Roman" panose="02020603050405020304" pitchFamily="18" charset="0"/>
              </a:rPr>
              <a:t> </a:t>
            </a:r>
          </a:p>
          <a:p>
            <a:pPr marL="0" marR="0"/>
            <a:r>
              <a:rPr lang="en-US" sz="2400" dirty="0">
                <a:effectLst/>
                <a:latin typeface="Arial Black" panose="020B0A04020102020204" pitchFamily="34" charset="0"/>
                <a:ea typeface="Times New Roman" panose="02020603050405020304" pitchFamily="18" charset="0"/>
              </a:rPr>
              <a:t>Luke 17:15-19 (NKJV)</a:t>
            </a:r>
          </a:p>
          <a:p>
            <a:pPr marL="0" marR="0"/>
            <a:r>
              <a:rPr lang="en-US" sz="2400" dirty="0">
                <a:effectLst/>
                <a:latin typeface="Arial Black" panose="020B0A04020102020204" pitchFamily="34" charset="0"/>
                <a:ea typeface="Times New Roman" panose="02020603050405020304" pitchFamily="18" charset="0"/>
              </a:rPr>
              <a:t>17 So Jesus answered and said, “Were there not ten cleansed? But where are the nine? 18 Were there not any found who returned to give glory to God except this foreigner?” 19 And He said to him, “Arise, go your way. Your faith has made you well.”</a:t>
            </a:r>
          </a:p>
        </p:txBody>
      </p:sp>
    </p:spTree>
    <p:extLst>
      <p:ext uri="{BB962C8B-B14F-4D97-AF65-F5344CB8AC3E}">
        <p14:creationId xmlns:p14="http://schemas.microsoft.com/office/powerpoint/2010/main" val="2720879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8D52D179-09DB-5377-14DF-9AE163F5A28F}"/>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60ADD33B-6C75-3298-69DB-E6A21C688D8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6A46A111-1CEE-6D9B-6320-61E9FF7FB97B}"/>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41B167F9-BCEF-1D5D-9625-01A75FEE28E0}"/>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160DFBC7-113A-C792-EB09-63AB92335EF3}"/>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39738732-DEE2-21D1-FFA9-CA5EAD840636}"/>
              </a:ext>
            </a:extLst>
          </p:cNvPr>
          <p:cNvSpPr txBox="1"/>
          <p:nvPr/>
        </p:nvSpPr>
        <p:spPr>
          <a:xfrm>
            <a:off x="511907" y="541107"/>
            <a:ext cx="8120184" cy="3416320"/>
          </a:xfrm>
          <a:prstGeom prst="rect">
            <a:avLst/>
          </a:prstGeom>
          <a:noFill/>
        </p:spPr>
        <p:txBody>
          <a:bodyPr wrap="square" rtlCol="0">
            <a:spAutoFit/>
          </a:bodyPr>
          <a:lstStyle/>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Let us be thankful for God’s unshakable Kingdom.</a:t>
            </a:r>
          </a:p>
          <a:p>
            <a:pPr marL="0" marR="0"/>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Hebrews 12:28-29 (NIV)</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28 Therefore, since we are receiving a kingdom that cannot be shaken, let us be thankful, and so worship God acceptably with reverence and awe, 29 for our “God is a consuming fire.”</a:t>
            </a:r>
          </a:p>
        </p:txBody>
      </p:sp>
    </p:spTree>
    <p:extLst>
      <p:ext uri="{BB962C8B-B14F-4D97-AF65-F5344CB8AC3E}">
        <p14:creationId xmlns:p14="http://schemas.microsoft.com/office/powerpoint/2010/main" val="37292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D0B49A8C-BB4B-21DA-AC4C-28E7A622D9C0}"/>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FA54D5A1-07F0-8D8C-6C4C-6FA064AA40B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2776C822-5DC5-C4F1-C218-4BB7A4D90CF5}"/>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8AD50AB2-074C-DC5D-EE95-FA76757D0037}"/>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B7D627FF-B3AB-8FF5-EA0F-54F26FE64A35}"/>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52A43B86-94DE-D694-DA21-4EBBC3E76487}"/>
              </a:ext>
            </a:extLst>
          </p:cNvPr>
          <p:cNvSpPr txBox="1"/>
          <p:nvPr/>
        </p:nvSpPr>
        <p:spPr>
          <a:xfrm>
            <a:off x="511907" y="541107"/>
            <a:ext cx="8120184" cy="4339650"/>
          </a:xfrm>
          <a:prstGeom prst="rect">
            <a:avLst/>
          </a:prstGeom>
          <a:noFill/>
        </p:spPr>
        <p:txBody>
          <a:bodyPr wrap="square" rtlCol="0">
            <a:spAutoFit/>
          </a:bodyPr>
          <a:lstStyle/>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Giving Thanks for the Names of God</a:t>
            </a:r>
          </a:p>
          <a:p>
            <a:pPr marL="0" marR="0"/>
            <a:r>
              <a:rPr lang="en-US" sz="12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God has chosen to identify himself in very specific ways through the names he reveals to his people in the Old Testament. The meanings behind God's names reveal his central personality and nature. Using the</a:t>
            </a:r>
            <a:r>
              <a:rPr lang="en-US" sz="2400" u="sng" dirty="0">
                <a:solidFill>
                  <a:srgbClr val="467886"/>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 Blue Letter Bible</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as a resource, I have compiled a list of ten of God's names for us to use in our practice of thanksgiving along with a prayer prompt based on the Hebrew name's meaning in English.</a:t>
            </a:r>
          </a:p>
        </p:txBody>
      </p:sp>
    </p:spTree>
    <p:extLst>
      <p:ext uri="{BB962C8B-B14F-4D97-AF65-F5344CB8AC3E}">
        <p14:creationId xmlns:p14="http://schemas.microsoft.com/office/powerpoint/2010/main" val="255816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020048DE-8744-26D2-1804-008D410862FE}"/>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CC4F847E-037E-1802-A4DA-07653502209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DF5707E1-EBBE-A844-F564-92D4CBB7F29D}"/>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E8195164-B34E-BBA1-7353-08FBACD201F8}"/>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4" name="TextBox 3">
            <a:extLst>
              <a:ext uri="{FF2B5EF4-FFF2-40B4-BE49-F238E27FC236}">
                <a16:creationId xmlns:a16="http://schemas.microsoft.com/office/drawing/2014/main" id="{1EFCE6F8-2C86-C962-3696-6E640AB92B92}"/>
              </a:ext>
            </a:extLst>
          </p:cNvPr>
          <p:cNvSpPr txBox="1"/>
          <p:nvPr/>
        </p:nvSpPr>
        <p:spPr>
          <a:xfrm>
            <a:off x="511908" y="413891"/>
            <a:ext cx="8120184" cy="4154984"/>
          </a:xfrm>
          <a:prstGeom prst="rect">
            <a:avLst/>
          </a:prstGeom>
          <a:noFill/>
        </p:spPr>
        <p:txBody>
          <a:bodyPr wrap="square" rtlCol="0">
            <a:spAutoFit/>
          </a:bodyPr>
          <a:lstStyle/>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El Shaddai </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(Lord God Almighty)—Thank you, God, that you are the all-sufficient one. You use your power to nourish, satisfy, and supply your people with all our needs.</a:t>
            </a: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El </a:t>
            </a:r>
            <a:r>
              <a:rPr lang="en-US" sz="2400" b="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Elyon</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(The Most High God)—Lord, not only do you have all power, but also you have the right to do whatever your will requires. You get to call the shots in my life, and I thank you that I can trust you to do what is good for me according to your sovereign plan.</a:t>
            </a:r>
          </a:p>
        </p:txBody>
      </p:sp>
    </p:spTree>
    <p:extLst>
      <p:ext uri="{BB962C8B-B14F-4D97-AF65-F5344CB8AC3E}">
        <p14:creationId xmlns:p14="http://schemas.microsoft.com/office/powerpoint/2010/main" val="237427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3" name="Google Shape;63;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731432BB-BEB2-A149-DCC1-5312B57E5B6A}"/>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D9C14696-DE1E-E4E1-5CB6-DC62F9D1661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36F6804E-581C-CF68-B6B3-4456557CEFF8}"/>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A46D0602-EB64-17EB-C683-7E327547C071}"/>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4" name="TextBox 3">
            <a:extLst>
              <a:ext uri="{FF2B5EF4-FFF2-40B4-BE49-F238E27FC236}">
                <a16:creationId xmlns:a16="http://schemas.microsoft.com/office/drawing/2014/main" id="{5CF93CBA-2616-6204-6886-75AAB19AB886}"/>
              </a:ext>
            </a:extLst>
          </p:cNvPr>
          <p:cNvSpPr txBox="1"/>
          <p:nvPr/>
        </p:nvSpPr>
        <p:spPr>
          <a:xfrm>
            <a:off x="511908" y="413891"/>
            <a:ext cx="8120184" cy="3046988"/>
          </a:xfrm>
          <a:prstGeom prst="rect">
            <a:avLst/>
          </a:prstGeom>
          <a:noFill/>
        </p:spPr>
        <p:txBody>
          <a:bodyPr wrap="square" rtlCol="0">
            <a:spAutoFit/>
          </a:bodyPr>
          <a:lstStyle/>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Jehovah </a:t>
            </a:r>
            <a:r>
              <a:rPr lang="en-US" sz="2400" b="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Nissi</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(The Lord My Banner)—Keep my eyes on you, Lord. Thank you for being my banner, my focal point, my source of hope.</a:t>
            </a: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Jehovah </a:t>
            </a:r>
            <a:r>
              <a:rPr lang="en-US" sz="2400" b="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Raah</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(The Lord My Shepherd)—Thank you for all the ways you lead and feed your flock. I know that I am safe in your care. Show me the simple wisdom of being your sheep.</a:t>
            </a:r>
          </a:p>
        </p:txBody>
      </p:sp>
    </p:spTree>
    <p:extLst>
      <p:ext uri="{BB962C8B-B14F-4D97-AF65-F5344CB8AC3E}">
        <p14:creationId xmlns:p14="http://schemas.microsoft.com/office/powerpoint/2010/main" val="574666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E4921CD8-01BC-601D-F2C5-0A9A028F10C7}"/>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178F5E67-125B-BA88-2E5B-AD4A5D5F058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94C2D1D3-34C5-4802-5C9B-C20C65C7E23D}"/>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4C481336-D5FD-82D3-96E3-63B314936FC2}"/>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4" name="TextBox 3">
            <a:extLst>
              <a:ext uri="{FF2B5EF4-FFF2-40B4-BE49-F238E27FC236}">
                <a16:creationId xmlns:a16="http://schemas.microsoft.com/office/drawing/2014/main" id="{2462B421-EB1C-81F1-2D90-2C571E36EC5D}"/>
              </a:ext>
            </a:extLst>
          </p:cNvPr>
          <p:cNvSpPr txBox="1"/>
          <p:nvPr/>
        </p:nvSpPr>
        <p:spPr>
          <a:xfrm>
            <a:off x="511908" y="309592"/>
            <a:ext cx="8120184" cy="4524315"/>
          </a:xfrm>
          <a:prstGeom prst="rect">
            <a:avLst/>
          </a:prstGeom>
          <a:noFill/>
        </p:spPr>
        <p:txBody>
          <a:bodyPr wrap="square" rtlCol="0">
            <a:spAutoFit/>
          </a:bodyPr>
          <a:lstStyle/>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Jehovah </a:t>
            </a:r>
            <a:r>
              <a:rPr lang="en-US" sz="2400" b="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Raphah</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(The Lord Who Heals)—I'm grateful, Lord, that no one is ever beyond the reach of hope. Thank you for restoring me in so many ways and for the work of restoration and healing that is always ongoing in the life of a believer.</a:t>
            </a: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Jehovah Shammah </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(The Lord is There)—You will not abandon me! Just as you did not abandon your people—even when their homeland was left in ruins, you will not cease to be present and active in my life.</a:t>
            </a:r>
          </a:p>
        </p:txBody>
      </p:sp>
    </p:spTree>
    <p:extLst>
      <p:ext uri="{BB962C8B-B14F-4D97-AF65-F5344CB8AC3E}">
        <p14:creationId xmlns:p14="http://schemas.microsoft.com/office/powerpoint/2010/main" val="221953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DF1AE2F4-7FE3-A92C-8804-83C5D66675C9}"/>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288CD60A-8CE7-D28B-A9EE-BC8BD4C2432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BD6077BA-4A51-4615-5CAB-FD6A51DF929A}"/>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921ACA0E-8792-F1DF-A016-4A86033654BD}"/>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4" name="TextBox 3">
            <a:extLst>
              <a:ext uri="{FF2B5EF4-FFF2-40B4-BE49-F238E27FC236}">
                <a16:creationId xmlns:a16="http://schemas.microsoft.com/office/drawing/2014/main" id="{6F9C3275-1493-ACD3-DEAA-3A62034FCB68}"/>
              </a:ext>
            </a:extLst>
          </p:cNvPr>
          <p:cNvSpPr txBox="1"/>
          <p:nvPr/>
        </p:nvSpPr>
        <p:spPr>
          <a:xfrm>
            <a:off x="511908" y="124926"/>
            <a:ext cx="8120184" cy="4893647"/>
          </a:xfrm>
          <a:prstGeom prst="rect">
            <a:avLst/>
          </a:prstGeom>
          <a:noFill/>
        </p:spPr>
        <p:txBody>
          <a:bodyPr wrap="square" rtlCol="0">
            <a:spAutoFit/>
          </a:bodyPr>
          <a:lstStyle/>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Jehovah </a:t>
            </a:r>
            <a:r>
              <a:rPr lang="en-US" sz="2400" b="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Tsidkenu</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(The Lord Our Righteousness)—Thank you that because of the gift of your righteousness I can abandon all my self-salvation strategies and stand before you in the righteousness imputed to me by the sacrificial death and resurrection of Jesus.</a:t>
            </a: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Jehovah Jireh</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(The Lord Will Provide)—Just as you provided the ram in the thicket for Abraham, you have provided your own son as our sufficient sacrifice. Thank you for all the ways, both concrete and spiritual, that you have provided for me this year.</a:t>
            </a:r>
          </a:p>
        </p:txBody>
      </p:sp>
    </p:spTree>
    <p:extLst>
      <p:ext uri="{BB962C8B-B14F-4D97-AF65-F5344CB8AC3E}">
        <p14:creationId xmlns:p14="http://schemas.microsoft.com/office/powerpoint/2010/main" val="44789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73A06889-CA56-F384-60A6-45E689E6F61D}"/>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F19CF2F5-2D4F-77CA-B321-584D656877B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9EACD6B2-1864-6279-D41D-AE498B393713}"/>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DDBB35FC-1941-4BE7-5582-F779360ED154}"/>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4" name="TextBox 3">
            <a:extLst>
              <a:ext uri="{FF2B5EF4-FFF2-40B4-BE49-F238E27FC236}">
                <a16:creationId xmlns:a16="http://schemas.microsoft.com/office/drawing/2014/main" id="{B1E3E77A-F953-7E16-D556-479AD4A8FBB1}"/>
              </a:ext>
            </a:extLst>
          </p:cNvPr>
          <p:cNvSpPr txBox="1"/>
          <p:nvPr/>
        </p:nvSpPr>
        <p:spPr>
          <a:xfrm>
            <a:off x="511908" y="195060"/>
            <a:ext cx="8120184" cy="4524315"/>
          </a:xfrm>
          <a:prstGeom prst="rect">
            <a:avLst/>
          </a:prstGeom>
          <a:noFill/>
        </p:spPr>
        <p:txBody>
          <a:bodyPr wrap="square" rtlCol="0">
            <a:spAutoFit/>
          </a:bodyPr>
          <a:lstStyle/>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Jehovah Shalom</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(The Lord is Peace)—In the circle of your care and provision, Lord, there is perfect peace. Teach me to rest my gaze on your sovereign goodness so that all my striving falls away.</a:t>
            </a: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Jehovah Sabaoth</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(The Lord of Hosts)—God, you are sovereign over every army, both spiritual and earthly. You are Lord of all heaven and earth. Thank you that your reign is for my good so that I can be glad to follow, serve, and obey you as the Lord of Heaven's Armies.</a:t>
            </a:r>
          </a:p>
        </p:txBody>
      </p:sp>
    </p:spTree>
    <p:extLst>
      <p:ext uri="{BB962C8B-B14F-4D97-AF65-F5344CB8AC3E}">
        <p14:creationId xmlns:p14="http://schemas.microsoft.com/office/powerpoint/2010/main" val="1462234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8" name="Google Shape;98;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99" name="Google Shape;99;p19"/>
          <p:cNvSpPr txBox="1"/>
          <p:nvPr/>
        </p:nvSpPr>
        <p:spPr>
          <a:xfrm>
            <a:off x="467550" y="1779000"/>
            <a:ext cx="8208900" cy="84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300" b="1">
                <a:solidFill>
                  <a:schemeClr val="dk1"/>
                </a:solidFill>
                <a:latin typeface="Oswald"/>
                <a:ea typeface="Oswald"/>
                <a:cs typeface="Oswald"/>
                <a:sym typeface="Oswald"/>
              </a:rPr>
              <a:t>Every circumstance</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6" name="Google Shape;106;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7" name="Google Shape;107;p20"/>
          <p:cNvSpPr txBox="1"/>
          <p:nvPr/>
        </p:nvSpPr>
        <p:spPr>
          <a:xfrm>
            <a:off x="467550" y="1779000"/>
            <a:ext cx="8208900" cy="158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300" b="1">
                <a:solidFill>
                  <a:schemeClr val="dk1"/>
                </a:solidFill>
                <a:latin typeface="Oswald"/>
                <a:ea typeface="Oswald"/>
                <a:cs typeface="Oswald"/>
                <a:sym typeface="Oswald"/>
              </a:rPr>
              <a:t>God knows what He’s doing even when we don’t understand it</a:t>
            </a:r>
            <a:r>
              <a:rPr lang="en" sz="4800" b="1">
                <a:solidFill>
                  <a:schemeClr val="dk1"/>
                </a:solidFill>
                <a:latin typeface="Oswald"/>
                <a:ea typeface="Oswald"/>
                <a:cs typeface="Oswald"/>
                <a:sym typeface="Oswald"/>
              </a:rPr>
              <a:t>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4" name="Google Shape;114;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5" name="Google Shape;115;p21"/>
          <p:cNvSpPr txBox="1"/>
          <p:nvPr/>
        </p:nvSpPr>
        <p:spPr>
          <a:xfrm>
            <a:off x="467550" y="1779000"/>
            <a:ext cx="8208900" cy="84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300" b="1">
                <a:solidFill>
                  <a:schemeClr val="dk1"/>
                </a:solidFill>
                <a:latin typeface="Oswald"/>
                <a:ea typeface="Oswald"/>
                <a:cs typeface="Oswald"/>
                <a:sym typeface="Oswald"/>
              </a:rPr>
              <a:t>Wealth beyond measure</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1" name="Google Shape;12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2" name="Google Shape;122;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7" name="Google Shape;77;p16"/>
          <p:cNvPicPr preferRelativeResize="0"/>
          <p:nvPr/>
        </p:nvPicPr>
        <p:blipFill>
          <a:blip r:embed="rId3">
            <a:alphaModFix/>
          </a:blip>
          <a:stretch>
            <a:fillRect/>
          </a:stretch>
        </p:blipFill>
        <p:spPr>
          <a:xfrm>
            <a:off x="0" y="13225"/>
            <a:ext cx="9144000" cy="5117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99AFCEE0-0E40-87CC-0731-51D47BCAE7C3}"/>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EB8B2D18-8095-5137-09FF-A8A31361BB79}"/>
              </a:ext>
            </a:extLst>
          </p:cNvPr>
          <p:cNvSpPr txBox="1"/>
          <p:nvPr/>
        </p:nvSpPr>
        <p:spPr>
          <a:xfrm>
            <a:off x="539262" y="827457"/>
            <a:ext cx="8120184" cy="3262432"/>
          </a:xfrm>
          <a:prstGeom prst="rect">
            <a:avLst/>
          </a:prstGeom>
          <a:noFill/>
        </p:spPr>
        <p:txBody>
          <a:bodyPr wrap="square" rtlCol="0">
            <a:spAutoFit/>
          </a:bodyPr>
          <a:lstStyle/>
          <a:p>
            <a:pPr marL="0" marR="0"/>
            <a:r>
              <a:rPr lang="en-US" sz="2400" b="1" dirty="0">
                <a:solidFill>
                  <a:srgbClr val="00000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Enter His gates with thanksgiving.</a:t>
            </a:r>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Psalm 100:4-5 (NKJV)</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4 Enter into His gates with thanksgiving,</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And into His courts with praise. Be thankful to Him, and bless His name.</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5 For the LORD is good; His mercy is everlasting,</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And His truth endures to all generations.</a:t>
            </a:r>
          </a:p>
          <a:p>
            <a:endParaRPr lang="en-US"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52756AE8-800D-E123-A3B7-E626C228B729}"/>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91F04F97-A6D1-226F-E599-F68596D11B6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B17D60C9-8628-D29B-D4B6-10430AAEA824}"/>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7BA3A4AE-D7A3-2692-27BD-08686219E031}"/>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BD31FB90-FF39-F5F2-7A1A-EE144901E713}"/>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86AF635B-A732-4DA4-7A8A-2C6FAD29FF3B}"/>
              </a:ext>
            </a:extLst>
          </p:cNvPr>
          <p:cNvSpPr txBox="1"/>
          <p:nvPr/>
        </p:nvSpPr>
        <p:spPr>
          <a:xfrm>
            <a:off x="511907" y="731375"/>
            <a:ext cx="8120184" cy="4185761"/>
          </a:xfrm>
          <a:prstGeom prst="rect">
            <a:avLst/>
          </a:prstGeom>
          <a:noFill/>
        </p:spPr>
        <p:txBody>
          <a:bodyPr wrap="square" rtlCol="0">
            <a:spAutoFit/>
          </a:bodyPr>
          <a:lstStyle/>
          <a:p>
            <a:pPr marL="342900" marR="0" lvl="0" indent="-342900">
              <a:buFont typeface="Symbol" panose="05050102010706020507" pitchFamily="18" charset="2"/>
              <a:buChar char=""/>
            </a:pPr>
            <a:r>
              <a:rPr lang="en-US" sz="22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It is a direct command of God, which is related to being in God’s will.</a:t>
            </a:r>
          </a:p>
          <a:p>
            <a:pPr marL="0" marR="0"/>
            <a:r>
              <a:rPr lang="en-US" sz="22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Col 3:15-17 (NKJV)</a:t>
            </a:r>
          </a:p>
          <a:p>
            <a:pPr marL="0" marR="0"/>
            <a:r>
              <a:rPr lang="en-US" sz="22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15 And let the peace of God rule in your hearts, to which also you were called in one body; and be thankful. 16 Let the word of Christ dwell in you richly in all wisdom, teaching and admonishing one another in psalms and hymns and spiritual songs, singing with grace in your hearts to the Lord. 17 And whatever you do in word or deed, do all in the name of the Lord Jesus, giving thanks to God the Father through </a:t>
            </a:r>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Him.</a:t>
            </a:r>
          </a:p>
        </p:txBody>
      </p:sp>
    </p:spTree>
    <p:extLst>
      <p:ext uri="{BB962C8B-B14F-4D97-AF65-F5344CB8AC3E}">
        <p14:creationId xmlns:p14="http://schemas.microsoft.com/office/powerpoint/2010/main" val="105007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F3F5233D-82DB-8CF0-5558-F5F56C57339D}"/>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8C3E776D-47C3-6344-0997-E6BFA118E8E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BFDA1D0F-6FAD-9A41-4D46-1841BF7840A1}"/>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F28ED5C7-A06F-C51E-2E2B-2D8BF7CD4DA1}"/>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14EA2839-8B73-F563-CEB2-573F1DA4FDD7}"/>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547AC6F2-AA6B-D8AF-786C-500573F4AD81}"/>
              </a:ext>
            </a:extLst>
          </p:cNvPr>
          <p:cNvSpPr txBox="1"/>
          <p:nvPr/>
        </p:nvSpPr>
        <p:spPr>
          <a:xfrm>
            <a:off x="539262" y="827457"/>
            <a:ext cx="8120184" cy="2677656"/>
          </a:xfrm>
          <a:prstGeom prst="rect">
            <a:avLst/>
          </a:prstGeom>
          <a:noFill/>
        </p:spPr>
        <p:txBody>
          <a:bodyPr wrap="square" rtlCol="0">
            <a:spAutoFit/>
          </a:bodyPr>
          <a:lstStyle/>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 Thess. 5:16-19 (NKJV)</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16 Rejoice always, 17 pray without ceasing, 18 in everything give thanks; for this is the will of God in Christ Jesus for you.</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19 Do not quench the Spirit. 20 Do not despise prophecies. 21 Test all things; hold fast what is good. 22 Abstain from every form of evil.</a:t>
            </a:r>
          </a:p>
        </p:txBody>
      </p:sp>
    </p:spTree>
    <p:extLst>
      <p:ext uri="{BB962C8B-B14F-4D97-AF65-F5344CB8AC3E}">
        <p14:creationId xmlns:p14="http://schemas.microsoft.com/office/powerpoint/2010/main" val="122809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E9045625-DD69-2564-0D1B-0EA47188C749}"/>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7D6D3BA2-34E0-3DFC-F433-185BB82B6BA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BD33A95C-B7B9-9ABC-EFA3-13F328CD4BCF}"/>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1CAF3054-5215-7200-A040-CCCDCF8FD10E}"/>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6BA7BBF6-8436-8005-E330-8DFD08EFEC0B}"/>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5A22DDFB-2650-B629-793B-8A9558D849FD}"/>
              </a:ext>
            </a:extLst>
          </p:cNvPr>
          <p:cNvSpPr txBox="1"/>
          <p:nvPr/>
        </p:nvSpPr>
        <p:spPr>
          <a:xfrm>
            <a:off x="511907" y="541107"/>
            <a:ext cx="8120184" cy="4154984"/>
          </a:xfrm>
          <a:prstGeom prst="rect">
            <a:avLst/>
          </a:prstGeom>
          <a:noFill/>
        </p:spPr>
        <p:txBody>
          <a:bodyPr wrap="square" rtlCol="0">
            <a:spAutoFit/>
          </a:bodyPr>
          <a:lstStyle/>
          <a:p>
            <a:pPr marL="0" marR="0"/>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Thankfulness is an expression of the fullness of the Holy Spirit.</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Ephesians 5:18-20 (NKJV)</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18 And do not be drunk with wine, in which is dissipation; but be filled with the Spirit, 19 speaking to one another in psalms and hymns and spiritual songs, singing and making melody in your heart to the Lord, 20 giving thanks always for all things to God the Father in the name of our Lord Jesus Christ,</a:t>
            </a:r>
          </a:p>
        </p:txBody>
      </p:sp>
    </p:spTree>
    <p:extLst>
      <p:ext uri="{BB962C8B-B14F-4D97-AF65-F5344CB8AC3E}">
        <p14:creationId xmlns:p14="http://schemas.microsoft.com/office/powerpoint/2010/main" val="115701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CFA76BC4-3F9D-709C-75F3-F825805D4D29}"/>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5ADFB205-41E9-073B-91AC-56F676F3F1C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6AFF047C-9818-B0DC-F4E2-4FBC43FF49FF}"/>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F0A49253-FD5E-94C8-38C5-C38549A096FA}"/>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20BBB747-88B5-9DE8-66F8-CB4635FCAACD}"/>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D8C5BDFD-FC7E-FB23-E41D-CCF7D721DDD3}"/>
              </a:ext>
            </a:extLst>
          </p:cNvPr>
          <p:cNvSpPr txBox="1"/>
          <p:nvPr/>
        </p:nvSpPr>
        <p:spPr>
          <a:xfrm>
            <a:off x="511907" y="731375"/>
            <a:ext cx="8120184" cy="4493538"/>
          </a:xfrm>
          <a:prstGeom prst="rect">
            <a:avLst/>
          </a:prstGeom>
          <a:noFill/>
        </p:spPr>
        <p:txBody>
          <a:bodyPr wrap="square" rtlCol="0">
            <a:spAutoFit/>
          </a:bodyPr>
          <a:lstStyle/>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 Thess. 5:16-19 (NKJV)</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16 Rejoice always, 17 pray without ceasing, 18 in everything give thanks; for this is the will of God in Christ Jesus for you.</a:t>
            </a:r>
          </a:p>
          <a:p>
            <a:pPr marL="0" marR="0"/>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19 Do not quench the Spirit. 20 Do not despise prophecies. 21 Test all things; hold fast what is good. 22 Abstain from every form of evil.</a:t>
            </a:r>
          </a:p>
          <a:p>
            <a:pPr marL="0" marR="0"/>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r>
              <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Ephesians 5:20 Always give thanks to Father God for every person he brings into your life in the name of our Lord Jesus Christ.</a:t>
            </a:r>
          </a:p>
          <a:p>
            <a:pPr marL="0" marR="0"/>
            <a:endParaRPr lang="en-US" sz="2200"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404050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2F42BC1F-8DEA-E6C8-CD19-2E247A30415C}"/>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8AAF43A2-6A9D-AD51-E5A3-AF6AAFB7388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a:extLst>
              <a:ext uri="{FF2B5EF4-FFF2-40B4-BE49-F238E27FC236}">
                <a16:creationId xmlns:a16="http://schemas.microsoft.com/office/drawing/2014/main" id="{789B3AA6-7441-81AC-4C11-8554CB16C197}"/>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a:extLst>
              <a:ext uri="{FF2B5EF4-FFF2-40B4-BE49-F238E27FC236}">
                <a16:creationId xmlns:a16="http://schemas.microsoft.com/office/drawing/2014/main" id="{C0720695-6A3D-8F71-C814-E13BD5EC0DAD}"/>
              </a:ext>
            </a:extLst>
          </p:cNvPr>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TextBox 1">
            <a:extLst>
              <a:ext uri="{FF2B5EF4-FFF2-40B4-BE49-F238E27FC236}">
                <a16:creationId xmlns:a16="http://schemas.microsoft.com/office/drawing/2014/main" id="{6DB11A59-2AFF-3FD9-CE9B-3ACE6D786723}"/>
              </a:ext>
            </a:extLst>
          </p:cNvPr>
          <p:cNvSpPr txBox="1"/>
          <p:nvPr/>
        </p:nvSpPr>
        <p:spPr>
          <a:xfrm>
            <a:off x="2015392" y="79442"/>
            <a:ext cx="5113215" cy="461665"/>
          </a:xfrm>
          <a:prstGeom prst="rect">
            <a:avLst/>
          </a:prstGeom>
          <a:noFill/>
        </p:spPr>
        <p:txBody>
          <a:bodyPr wrap="square" rtlCol="0">
            <a:spAutoFit/>
          </a:bodyPr>
          <a:lstStyle/>
          <a:p>
            <a:pPr algn="ctr"/>
            <a:r>
              <a:rPr lang="en-US" sz="2400" b="1" dirty="0">
                <a:effectLst/>
                <a:latin typeface="Arial Black" panose="020B0A04020102020204" pitchFamily="34" charset="0"/>
                <a:ea typeface="Times New Roman" panose="02020603050405020304" pitchFamily="18" charset="0"/>
              </a:rPr>
              <a:t>Why </a:t>
            </a:r>
            <a:r>
              <a:rPr lang="en-US" sz="24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should</a:t>
            </a:r>
            <a:r>
              <a:rPr lang="en-US" sz="2400" b="1" dirty="0">
                <a:effectLst/>
                <a:latin typeface="Arial Black" panose="020B0A04020102020204" pitchFamily="34" charset="0"/>
                <a:ea typeface="Times New Roman" panose="02020603050405020304" pitchFamily="18" charset="0"/>
              </a:rPr>
              <a:t> we be thankful?</a:t>
            </a:r>
            <a:endParaRPr lang="en-US" sz="2400" dirty="0">
              <a:latin typeface="Arial Black" panose="020B0A04020102020204" pitchFamily="34" charset="0"/>
            </a:endParaRPr>
          </a:p>
        </p:txBody>
      </p:sp>
      <p:sp>
        <p:nvSpPr>
          <p:cNvPr id="4" name="TextBox 3">
            <a:extLst>
              <a:ext uri="{FF2B5EF4-FFF2-40B4-BE49-F238E27FC236}">
                <a16:creationId xmlns:a16="http://schemas.microsoft.com/office/drawing/2014/main" id="{1C03D640-6F57-422E-5C5F-A4AB9EEC0E4E}"/>
              </a:ext>
            </a:extLst>
          </p:cNvPr>
          <p:cNvSpPr txBox="1"/>
          <p:nvPr/>
        </p:nvSpPr>
        <p:spPr>
          <a:xfrm>
            <a:off x="511907" y="541107"/>
            <a:ext cx="8120184" cy="4355038"/>
          </a:xfrm>
          <a:prstGeom prst="rect">
            <a:avLst/>
          </a:prstGeom>
          <a:noFill/>
        </p:spPr>
        <p:txBody>
          <a:bodyPr wrap="square" rtlCol="0">
            <a:spAutoFit/>
          </a:bodyPr>
          <a:lstStyle/>
          <a:p>
            <a:pPr marL="0" marR="0"/>
            <a:r>
              <a:rPr lang="en-US" sz="23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Thankfulness is necessary to make other forms of intercessory prayer effective.</a:t>
            </a:r>
          </a:p>
          <a:p>
            <a:pPr marL="0" marR="0"/>
            <a:r>
              <a:rPr lang="en-US" sz="12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p>
          <a:p>
            <a:pPr marL="0" marR="0"/>
            <a:r>
              <a:rPr lang="en-US" sz="23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Col 4:2 (NKJV) - Continue earnestly in prayer, being vigilant in it with thanksgiving;</a:t>
            </a:r>
          </a:p>
          <a:p>
            <a:pPr marL="0" marR="0"/>
            <a:r>
              <a:rPr lang="en-US" sz="12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p>
          <a:p>
            <a:pPr marL="0" marR="0"/>
            <a:r>
              <a:rPr lang="en-US" sz="23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Philippians 4:6-7 (NKJV)</a:t>
            </a:r>
          </a:p>
          <a:p>
            <a:pPr marL="0" marR="0"/>
            <a:r>
              <a:rPr lang="en-US" sz="23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6 Be anxious for nothing, but in everything by prayer and supplication, with thanksgiving, let your requests be made known to God; 7 and the peace of God, which surpasses all understanding, will guard your hearts and minds through Christ Jesus.</a:t>
            </a:r>
          </a:p>
        </p:txBody>
      </p:sp>
    </p:spTree>
    <p:extLst>
      <p:ext uri="{BB962C8B-B14F-4D97-AF65-F5344CB8AC3E}">
        <p14:creationId xmlns:p14="http://schemas.microsoft.com/office/powerpoint/2010/main" val="30558651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1731</Words>
  <Application>Microsoft Office PowerPoint</Application>
  <PresentationFormat>On-screen Show (16:9)</PresentationFormat>
  <Paragraphs>96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Oswald</vt:lpstr>
      <vt:lpstr>Arial Black</vt:lpstr>
      <vt:lpstr>Symbol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ROL02</dc:creator>
  <cp:lastModifiedBy>Janet Cook</cp:lastModifiedBy>
  <cp:revision>4</cp:revision>
  <dcterms:modified xsi:type="dcterms:W3CDTF">2024-11-22T17:00:43Z</dcterms:modified>
</cp:coreProperties>
</file>