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62" r:id="rId3"/>
    <p:sldId id="258" r:id="rId4"/>
    <p:sldId id="259" r:id="rId5"/>
    <p:sldId id="263" r:id="rId6"/>
    <p:sldId id="264" r:id="rId7"/>
    <p:sldId id="265" r:id="rId8"/>
    <p:sldId id="266" r:id="rId9"/>
    <p:sldId id="260" r:id="rId10"/>
    <p:sldId id="257" r:id="rId11"/>
    <p:sldId id="267" r:id="rId12"/>
    <p:sldId id="268" r:id="rId13"/>
    <p:sldId id="261"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3" d="100"/>
          <a:sy n="123" d="100"/>
        </p:scale>
        <p:origin x="57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047fee226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047fee226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ADE38812-3E70-66E8-C133-EBA1E929160F}"/>
            </a:ext>
          </a:extLst>
        </p:cNvPr>
        <p:cNvGrpSpPr/>
        <p:nvPr/>
      </p:nvGrpSpPr>
      <p:grpSpPr>
        <a:xfrm>
          <a:off x="0" y="0"/>
          <a:ext cx="0" cy="0"/>
          <a:chOff x="0" y="0"/>
          <a:chExt cx="0" cy="0"/>
        </a:xfrm>
      </p:grpSpPr>
      <p:sp>
        <p:nvSpPr>
          <p:cNvPr id="76" name="Google Shape;76;g2047fee226e_0_3:notes">
            <a:extLst>
              <a:ext uri="{FF2B5EF4-FFF2-40B4-BE49-F238E27FC236}">
                <a16:creationId xmlns:a16="http://schemas.microsoft.com/office/drawing/2014/main" id="{B9A665AB-735E-92E6-B836-300CAE5AA6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047fee226e_0_3:notes">
            <a:extLst>
              <a:ext uri="{FF2B5EF4-FFF2-40B4-BE49-F238E27FC236}">
                <a16:creationId xmlns:a16="http://schemas.microsoft.com/office/drawing/2014/main" id="{3534C34C-E7A7-B918-A3B1-6544F9ED42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0699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791EE1BF-5693-BBC6-41AC-1990CF2F717A}"/>
            </a:ext>
          </a:extLst>
        </p:cNvPr>
        <p:cNvGrpSpPr/>
        <p:nvPr/>
      </p:nvGrpSpPr>
      <p:grpSpPr>
        <a:xfrm>
          <a:off x="0" y="0"/>
          <a:ext cx="0" cy="0"/>
          <a:chOff x="0" y="0"/>
          <a:chExt cx="0" cy="0"/>
        </a:xfrm>
      </p:grpSpPr>
      <p:sp>
        <p:nvSpPr>
          <p:cNvPr id="76" name="Google Shape;76;g2047fee226e_0_3:notes">
            <a:extLst>
              <a:ext uri="{FF2B5EF4-FFF2-40B4-BE49-F238E27FC236}">
                <a16:creationId xmlns:a16="http://schemas.microsoft.com/office/drawing/2014/main" id="{5F34967B-B834-D9E0-F4B6-5BC6DAB7F5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047fee226e_0_3:notes">
            <a:extLst>
              <a:ext uri="{FF2B5EF4-FFF2-40B4-BE49-F238E27FC236}">
                <a16:creationId xmlns:a16="http://schemas.microsoft.com/office/drawing/2014/main" id="{A150E35E-DF59-E722-2DDA-D45C63608C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619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047fee22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047fee226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A9F62573-6440-634E-0D8D-A371C42AF163}"/>
            </a:ext>
          </a:extLst>
        </p:cNvPr>
        <p:cNvGrpSpPr/>
        <p:nvPr/>
      </p:nvGrpSpPr>
      <p:grpSpPr>
        <a:xfrm>
          <a:off x="0" y="0"/>
          <a:ext cx="0" cy="0"/>
          <a:chOff x="0" y="0"/>
          <a:chExt cx="0" cy="0"/>
        </a:xfrm>
      </p:grpSpPr>
      <p:sp>
        <p:nvSpPr>
          <p:cNvPr id="83" name="Google Shape;83;g2047fee226e_0_9:notes">
            <a:extLst>
              <a:ext uri="{FF2B5EF4-FFF2-40B4-BE49-F238E27FC236}">
                <a16:creationId xmlns:a16="http://schemas.microsoft.com/office/drawing/2014/main" id="{8E8A772F-BDF6-0066-66AE-C1CDA0EF1C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047fee226e_0_9:notes">
            <a:extLst>
              <a:ext uri="{FF2B5EF4-FFF2-40B4-BE49-F238E27FC236}">
                <a16:creationId xmlns:a16="http://schemas.microsoft.com/office/drawing/2014/main" id="{72EAA2C9-1788-928F-97D6-D90506B0FE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84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825067a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825067a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8103e864d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8103e864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5b308ee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5b308ee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54929A9C-E461-4751-CC1F-DED13B2341B3}"/>
            </a:ext>
          </a:extLst>
        </p:cNvPr>
        <p:cNvGrpSpPr/>
        <p:nvPr/>
      </p:nvGrpSpPr>
      <p:grpSpPr>
        <a:xfrm>
          <a:off x="0" y="0"/>
          <a:ext cx="0" cy="0"/>
          <a:chOff x="0" y="0"/>
          <a:chExt cx="0" cy="0"/>
        </a:xfrm>
      </p:grpSpPr>
      <p:sp>
        <p:nvSpPr>
          <p:cNvPr id="69" name="Google Shape;69;g85b308ee36_0_0:notes">
            <a:extLst>
              <a:ext uri="{FF2B5EF4-FFF2-40B4-BE49-F238E27FC236}">
                <a16:creationId xmlns:a16="http://schemas.microsoft.com/office/drawing/2014/main" id="{B04BA753-6CAB-7BA0-1B53-1B4636227B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5b308ee36_0_0:notes">
            <a:extLst>
              <a:ext uri="{FF2B5EF4-FFF2-40B4-BE49-F238E27FC236}">
                <a16:creationId xmlns:a16="http://schemas.microsoft.com/office/drawing/2014/main" id="{AF34505C-9247-7B2B-5583-DD4974CAC2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30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F4E8A07A-FCD6-2455-57F9-07E296DC6CDE}"/>
            </a:ext>
          </a:extLst>
        </p:cNvPr>
        <p:cNvGrpSpPr/>
        <p:nvPr/>
      </p:nvGrpSpPr>
      <p:grpSpPr>
        <a:xfrm>
          <a:off x="0" y="0"/>
          <a:ext cx="0" cy="0"/>
          <a:chOff x="0" y="0"/>
          <a:chExt cx="0" cy="0"/>
        </a:xfrm>
      </p:grpSpPr>
      <p:sp>
        <p:nvSpPr>
          <p:cNvPr id="69" name="Google Shape;69;g85b308ee36_0_0:notes">
            <a:extLst>
              <a:ext uri="{FF2B5EF4-FFF2-40B4-BE49-F238E27FC236}">
                <a16:creationId xmlns:a16="http://schemas.microsoft.com/office/drawing/2014/main" id="{FDDFDD98-831C-7BF6-DFAE-2AB79A8FF4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5b308ee36_0_0:notes">
            <a:extLst>
              <a:ext uri="{FF2B5EF4-FFF2-40B4-BE49-F238E27FC236}">
                <a16:creationId xmlns:a16="http://schemas.microsoft.com/office/drawing/2014/main" id="{F841D143-8679-B169-50A1-E62ACF53B8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82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005DE3B8-239A-2F06-8423-741F720EAB6E}"/>
            </a:ext>
          </a:extLst>
        </p:cNvPr>
        <p:cNvGrpSpPr/>
        <p:nvPr/>
      </p:nvGrpSpPr>
      <p:grpSpPr>
        <a:xfrm>
          <a:off x="0" y="0"/>
          <a:ext cx="0" cy="0"/>
          <a:chOff x="0" y="0"/>
          <a:chExt cx="0" cy="0"/>
        </a:xfrm>
      </p:grpSpPr>
      <p:sp>
        <p:nvSpPr>
          <p:cNvPr id="69" name="Google Shape;69;g85b308ee36_0_0:notes">
            <a:extLst>
              <a:ext uri="{FF2B5EF4-FFF2-40B4-BE49-F238E27FC236}">
                <a16:creationId xmlns:a16="http://schemas.microsoft.com/office/drawing/2014/main" id="{933CB223-F922-839B-9CBF-3DC6AE7712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5b308ee36_0_0:notes">
            <a:extLst>
              <a:ext uri="{FF2B5EF4-FFF2-40B4-BE49-F238E27FC236}">
                <a16:creationId xmlns:a16="http://schemas.microsoft.com/office/drawing/2014/main" id="{61A2844E-DF13-6377-3B85-DFEBD93621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4185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C53ABC3A-432D-E9C9-ABEB-BCABAA5E358A}"/>
            </a:ext>
          </a:extLst>
        </p:cNvPr>
        <p:cNvGrpSpPr/>
        <p:nvPr/>
      </p:nvGrpSpPr>
      <p:grpSpPr>
        <a:xfrm>
          <a:off x="0" y="0"/>
          <a:ext cx="0" cy="0"/>
          <a:chOff x="0" y="0"/>
          <a:chExt cx="0" cy="0"/>
        </a:xfrm>
      </p:grpSpPr>
      <p:sp>
        <p:nvSpPr>
          <p:cNvPr id="69" name="Google Shape;69;g85b308ee36_0_0:notes">
            <a:extLst>
              <a:ext uri="{FF2B5EF4-FFF2-40B4-BE49-F238E27FC236}">
                <a16:creationId xmlns:a16="http://schemas.microsoft.com/office/drawing/2014/main" id="{9B6BE972-AEEB-BF8F-57A1-4135DDD2A9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5b308ee36_0_0:notes">
            <a:extLst>
              <a:ext uri="{FF2B5EF4-FFF2-40B4-BE49-F238E27FC236}">
                <a16:creationId xmlns:a16="http://schemas.microsoft.com/office/drawing/2014/main" id="{43C0DB43-CEA8-AC2B-1DA9-5DFCC7B0AA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3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047fee226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047fee226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55" name="Google Shape;55;p13"/>
          <p:cNvSpPr txBox="1">
            <a:spLocks noGrp="1"/>
          </p:cNvSpPr>
          <p:nvPr>
            <p:ph type="ctrTitle"/>
          </p:nvPr>
        </p:nvSpPr>
        <p:spPr>
          <a:xfrm>
            <a:off x="810600" y="638550"/>
            <a:ext cx="7522800" cy="3866400"/>
          </a:xfrm>
          <a:prstGeom prst="rect">
            <a:avLst/>
          </a:prstGeom>
          <a:effectLst>
            <a:outerShdw blurRad="42863" dist="9525" dir="180000" algn="bl" rotWithShape="0">
              <a:srgbClr val="000000">
                <a:alpha val="8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t>Pastor Appreciation</a:t>
            </a:r>
            <a:endParaRPr sz="6000" b="1" dirty="0"/>
          </a:p>
          <a:p>
            <a:pPr marL="0" lvl="0" indent="0" algn="ctr" rtl="0">
              <a:spcBef>
                <a:spcPts val="0"/>
              </a:spcBef>
              <a:spcAft>
                <a:spcPts val="0"/>
              </a:spcAft>
              <a:buNone/>
            </a:pPr>
            <a:r>
              <a:rPr lang="en" sz="2000" dirty="0"/>
              <a:t>1 TIMOTHY 5:17</a:t>
            </a:r>
            <a:endParaRPr sz="2000" dirty="0"/>
          </a:p>
        </p:txBody>
      </p:sp>
      <p:sp>
        <p:nvSpPr>
          <p:cNvPr id="2" name="TextBox 1">
            <a:extLst>
              <a:ext uri="{FF2B5EF4-FFF2-40B4-BE49-F238E27FC236}">
                <a16:creationId xmlns:a16="http://schemas.microsoft.com/office/drawing/2014/main" id="{9AF1741E-96EB-D2F2-F3AA-23141F8BF57C}"/>
              </a:ext>
            </a:extLst>
          </p:cNvPr>
          <p:cNvSpPr txBox="1"/>
          <p:nvPr/>
        </p:nvSpPr>
        <p:spPr>
          <a:xfrm>
            <a:off x="2619213" y="3673953"/>
            <a:ext cx="3905573" cy="830997"/>
          </a:xfrm>
          <a:prstGeom prst="rect">
            <a:avLst/>
          </a:prstGeom>
          <a:noFill/>
        </p:spPr>
        <p:txBody>
          <a:bodyPr wrap="square" rtlCol="0">
            <a:spAutoFit/>
          </a:bodyPr>
          <a:lstStyle/>
          <a:p>
            <a:pPr algn="ctr"/>
            <a:r>
              <a:rPr lang="en-US" sz="2400" dirty="0">
                <a:solidFill>
                  <a:schemeClr val="tx1"/>
                </a:solidFill>
                <a:effectLst>
                  <a:outerShdw blurRad="38100" dist="38100" dir="2700000" algn="tl">
                    <a:srgbClr val="000000">
                      <a:alpha val="43137"/>
                    </a:srgbClr>
                  </a:outerShdw>
                </a:effectLst>
              </a:rPr>
              <a:t>Dr. Janet Cook </a:t>
            </a:r>
          </a:p>
          <a:p>
            <a:pPr algn="ctr"/>
            <a:r>
              <a:rPr lang="en-US" sz="2400" dirty="0">
                <a:solidFill>
                  <a:schemeClr val="tx1"/>
                </a:solidFill>
                <a:effectLst>
                  <a:outerShdw blurRad="38100" dist="38100" dir="2700000" algn="tl">
                    <a:srgbClr val="000000">
                      <a:alpha val="43137"/>
                    </a:srgbClr>
                  </a:outerShdw>
                </a:effectLst>
              </a:rPr>
              <a:t> October 27,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61" name="Google Shape;61;p14"/>
          <p:cNvSpPr txBox="1">
            <a:spLocks noGrp="1"/>
          </p:cNvSpPr>
          <p:nvPr>
            <p:ph type="ctrTitle"/>
          </p:nvPr>
        </p:nvSpPr>
        <p:spPr>
          <a:xfrm>
            <a:off x="311700" y="744575"/>
            <a:ext cx="8520600" cy="3866400"/>
          </a:xfrm>
          <a:prstGeom prst="rect">
            <a:avLst/>
          </a:prstGeom>
          <a:effectLst>
            <a:outerShdw blurRad="42863" dist="9525" dir="180000" algn="bl" rotWithShape="0">
              <a:srgbClr val="000000">
                <a:alpha val="8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300"/>
              <a:t>Let the elders who rule well be considered worthy of double honor, especially those who labor in preaching and teaching.</a:t>
            </a:r>
            <a:endParaRPr sz="2300"/>
          </a:p>
          <a:p>
            <a:pPr marL="0" lvl="0" indent="0" algn="ctr" rtl="0">
              <a:spcBef>
                <a:spcPts val="0"/>
              </a:spcBef>
              <a:spcAft>
                <a:spcPts val="0"/>
              </a:spcAft>
              <a:buNone/>
            </a:pPr>
            <a:r>
              <a:rPr lang="en" sz="2300"/>
              <a:t>– 1 Timothy 5:17</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2598ADE2-1834-0012-A38A-FD46CBB53EA3}"/>
            </a:ext>
          </a:extLst>
        </p:cNvPr>
        <p:cNvGrpSpPr/>
        <p:nvPr/>
      </p:nvGrpSpPr>
      <p:grpSpPr>
        <a:xfrm>
          <a:off x="0" y="0"/>
          <a:ext cx="0" cy="0"/>
          <a:chOff x="0" y="0"/>
          <a:chExt cx="0" cy="0"/>
        </a:xfrm>
      </p:grpSpPr>
      <p:pic>
        <p:nvPicPr>
          <p:cNvPr id="79" name="Google Shape;79;p17">
            <a:extLst>
              <a:ext uri="{FF2B5EF4-FFF2-40B4-BE49-F238E27FC236}">
                <a16:creationId xmlns:a16="http://schemas.microsoft.com/office/drawing/2014/main" id="{EB32C7BE-6A49-DB56-1AD9-213BCB633593}"/>
              </a:ext>
            </a:extLst>
          </p:cNvPr>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80" name="Google Shape;80;p17">
            <a:extLst>
              <a:ext uri="{FF2B5EF4-FFF2-40B4-BE49-F238E27FC236}">
                <a16:creationId xmlns:a16="http://schemas.microsoft.com/office/drawing/2014/main" id="{5D6252A4-ED39-C7B7-E9C2-FE88F9EDB4DE}"/>
              </a:ext>
            </a:extLst>
          </p:cNvPr>
          <p:cNvSpPr/>
          <p:nvPr/>
        </p:nvSpPr>
        <p:spPr>
          <a:xfrm>
            <a:off x="226025" y="482850"/>
            <a:ext cx="8706600" cy="4177800"/>
          </a:xfrm>
          <a:prstGeom prst="rect">
            <a:avLst/>
          </a:prstGeom>
          <a:solidFill>
            <a:srgbClr val="545454">
              <a:alpha val="43020"/>
            </a:srgbClr>
          </a:solidFill>
          <a:ln w="38100" cap="flat" cmpd="sng">
            <a:solidFill>
              <a:srgbClr val="FFFFFF"/>
            </a:solidFill>
            <a:prstDash val="solid"/>
            <a:round/>
            <a:headEnd type="none" w="sm" len="sm"/>
            <a:tailEnd type="none" w="sm" len="sm"/>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a:extLst>
              <a:ext uri="{FF2B5EF4-FFF2-40B4-BE49-F238E27FC236}">
                <a16:creationId xmlns:a16="http://schemas.microsoft.com/office/drawing/2014/main" id="{4CAF5E5B-228C-B8AF-75EA-F795F17A0916}"/>
              </a:ext>
            </a:extLst>
          </p:cNvPr>
          <p:cNvSpPr txBox="1">
            <a:spLocks noGrp="1"/>
          </p:cNvSpPr>
          <p:nvPr>
            <p:ph type="title"/>
          </p:nvPr>
        </p:nvSpPr>
        <p:spPr>
          <a:xfrm>
            <a:off x="526800" y="920800"/>
            <a:ext cx="8077500" cy="3327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THE IMPORTANCE OF HONORING PASTORS</a:t>
            </a:r>
            <a:br>
              <a:rPr lang="en" b="1" dirty="0"/>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Honoring our pastors also means praying for them. </a:t>
            </a:r>
            <a:endParaRPr sz="2400" b="1" dirty="0"/>
          </a:p>
        </p:txBody>
      </p:sp>
    </p:spTree>
    <p:extLst>
      <p:ext uri="{BB962C8B-B14F-4D97-AF65-F5344CB8AC3E}">
        <p14:creationId xmlns:p14="http://schemas.microsoft.com/office/powerpoint/2010/main" val="3777177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0793BB42-DC9D-3C54-1304-C6949052A6AF}"/>
            </a:ext>
          </a:extLst>
        </p:cNvPr>
        <p:cNvGrpSpPr/>
        <p:nvPr/>
      </p:nvGrpSpPr>
      <p:grpSpPr>
        <a:xfrm>
          <a:off x="0" y="0"/>
          <a:ext cx="0" cy="0"/>
          <a:chOff x="0" y="0"/>
          <a:chExt cx="0" cy="0"/>
        </a:xfrm>
      </p:grpSpPr>
      <p:pic>
        <p:nvPicPr>
          <p:cNvPr id="79" name="Google Shape;79;p17">
            <a:extLst>
              <a:ext uri="{FF2B5EF4-FFF2-40B4-BE49-F238E27FC236}">
                <a16:creationId xmlns:a16="http://schemas.microsoft.com/office/drawing/2014/main" id="{DC58BD1C-EE0B-B010-8391-7F89B26FFA44}"/>
              </a:ext>
            </a:extLst>
          </p:cNvPr>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80" name="Google Shape;80;p17">
            <a:extLst>
              <a:ext uri="{FF2B5EF4-FFF2-40B4-BE49-F238E27FC236}">
                <a16:creationId xmlns:a16="http://schemas.microsoft.com/office/drawing/2014/main" id="{6892BC38-D780-5F7B-7DB2-5D96D0573A8C}"/>
              </a:ext>
            </a:extLst>
          </p:cNvPr>
          <p:cNvSpPr/>
          <p:nvPr/>
        </p:nvSpPr>
        <p:spPr>
          <a:xfrm>
            <a:off x="226025" y="482850"/>
            <a:ext cx="8706600" cy="4177800"/>
          </a:xfrm>
          <a:prstGeom prst="rect">
            <a:avLst/>
          </a:prstGeom>
          <a:solidFill>
            <a:srgbClr val="545454">
              <a:alpha val="43020"/>
            </a:srgbClr>
          </a:solidFill>
          <a:ln w="38100" cap="flat" cmpd="sng">
            <a:solidFill>
              <a:srgbClr val="FFFFFF"/>
            </a:solidFill>
            <a:prstDash val="solid"/>
            <a:round/>
            <a:headEnd type="none" w="sm" len="sm"/>
            <a:tailEnd type="none" w="sm" len="sm"/>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a:extLst>
              <a:ext uri="{FF2B5EF4-FFF2-40B4-BE49-F238E27FC236}">
                <a16:creationId xmlns:a16="http://schemas.microsoft.com/office/drawing/2014/main" id="{A3EAF554-0391-C054-7D68-958421718A34}"/>
              </a:ext>
            </a:extLst>
          </p:cNvPr>
          <p:cNvSpPr txBox="1">
            <a:spLocks noGrp="1"/>
          </p:cNvSpPr>
          <p:nvPr>
            <p:ph type="title"/>
          </p:nvPr>
        </p:nvSpPr>
        <p:spPr>
          <a:xfrm>
            <a:off x="526800" y="920800"/>
            <a:ext cx="8077500" cy="3327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THE IMPORTANCE OF HONORING PASTORS</a:t>
            </a:r>
            <a:br>
              <a:rPr lang="en" b="1" dirty="0"/>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It's an opportunity for us to show our gratitude for the men and women who have dedicated their lives to serving God and His people.</a:t>
            </a:r>
            <a:r>
              <a:rPr lang="en-US" sz="2400" b="1" dirty="0">
                <a:effectLst/>
              </a:rPr>
              <a:t> </a:t>
            </a:r>
            <a:endParaRPr sz="2400" b="1" dirty="0"/>
          </a:p>
        </p:txBody>
      </p:sp>
    </p:spTree>
    <p:extLst>
      <p:ext uri="{BB962C8B-B14F-4D97-AF65-F5344CB8AC3E}">
        <p14:creationId xmlns:p14="http://schemas.microsoft.com/office/powerpoint/2010/main" val="329302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87" name="Google Shape;87;p18"/>
          <p:cNvSpPr/>
          <p:nvPr/>
        </p:nvSpPr>
        <p:spPr>
          <a:xfrm>
            <a:off x="226025" y="482850"/>
            <a:ext cx="8706600" cy="4177800"/>
          </a:xfrm>
          <a:prstGeom prst="rect">
            <a:avLst/>
          </a:prstGeom>
          <a:solidFill>
            <a:srgbClr val="545454">
              <a:alpha val="43020"/>
            </a:srgbClr>
          </a:solidFill>
          <a:ln w="38100" cap="flat" cmpd="sng">
            <a:solidFill>
              <a:srgbClr val="FFFFFF"/>
            </a:solidFill>
            <a:prstDash val="solid"/>
            <a:round/>
            <a:headEnd type="none" w="sm" len="sm"/>
            <a:tailEnd type="none" w="sm" len="sm"/>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p:cNvSpPr txBox="1">
            <a:spLocks noGrp="1"/>
          </p:cNvSpPr>
          <p:nvPr>
            <p:ph type="title"/>
          </p:nvPr>
        </p:nvSpPr>
        <p:spPr>
          <a:xfrm>
            <a:off x="526800" y="920800"/>
            <a:ext cx="8077500" cy="3327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LIVING WITH HONOR IN OUR LIVES</a:t>
            </a:r>
            <a:br>
              <a:rPr lang="en" b="1" dirty="0"/>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Living with honor in our lives is a reflection of our relationship with God.</a:t>
            </a:r>
            <a:r>
              <a:rPr lang="en-US" sz="2400" dirty="0">
                <a:effectLst/>
                <a:latin typeface="Helvetica Neue" panose="02000503000000020004" pitchFamily="2" charset="0"/>
                <a:ea typeface="Helvetica Neue" panose="02000503000000020004" pitchFamily="2" charset="0"/>
                <a:cs typeface="Helvetica Neue" panose="02000503000000020004" pitchFamily="2" charset="0"/>
              </a:rPr>
              <a:t> </a:t>
            </a:r>
            <a:br>
              <a:rPr lang="en" sz="2400" dirty="0">
                <a:effectLst/>
                <a:latin typeface="Helvetica Neue" panose="02000503000000020004" pitchFamily="2" charset="0"/>
                <a:ea typeface="Helvetica Neue" panose="02000503000000020004" pitchFamily="2" charset="0"/>
                <a:cs typeface="Helvetica Neue" panose="02000503000000020004" pitchFamily="2" charset="0"/>
              </a:rPr>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Living with honor also means being responsible.</a:t>
            </a:r>
            <a:r>
              <a:rPr lang="en-US" sz="2400" dirty="0">
                <a:effectLst/>
                <a:latin typeface="Helvetica Neue" panose="02000503000000020004" pitchFamily="2" charset="0"/>
                <a:ea typeface="Helvetica Neue" panose="02000503000000020004" pitchFamily="2" charset="0"/>
                <a:cs typeface="Helvetica Neue" panose="02000503000000020004" pitchFamily="2" charset="0"/>
              </a:rPr>
              <a:t> </a:t>
            </a:r>
            <a:br>
              <a:rPr lang="en" sz="2400" dirty="0">
                <a:effectLst/>
                <a:latin typeface="Helvetica Neue" panose="02000503000000020004" pitchFamily="2" charset="0"/>
                <a:ea typeface="Helvetica Neue" panose="02000503000000020004" pitchFamily="2" charset="0"/>
                <a:cs typeface="Helvetica Neue" panose="02000503000000020004" pitchFamily="2" charset="0"/>
              </a:rPr>
            </a:br>
            <a:r>
              <a:rPr lang="en-US" sz="2400" b="1" dirty="0">
                <a:latin typeface="Helvetica Neue" panose="02000503000000020004" pitchFamily="2" charset="0"/>
                <a:ea typeface="Helvetica Neue" panose="02000503000000020004" pitchFamily="2" charset="0"/>
                <a:cs typeface="Helvetica Neue" panose="02000503000000020004" pitchFamily="2" charset="0"/>
              </a:rPr>
              <a:t>L</a:t>
            </a: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iving with honor involves being faithful.</a:t>
            </a:r>
            <a:b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br>
            <a:endParaRPr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5">
          <a:extLst>
            <a:ext uri="{FF2B5EF4-FFF2-40B4-BE49-F238E27FC236}">
              <a16:creationId xmlns:a16="http://schemas.microsoft.com/office/drawing/2014/main" id="{96378BC2-B0DD-A41D-A447-45C2928105B8}"/>
            </a:ext>
          </a:extLst>
        </p:cNvPr>
        <p:cNvGrpSpPr/>
        <p:nvPr/>
      </p:nvGrpSpPr>
      <p:grpSpPr>
        <a:xfrm>
          <a:off x="0" y="0"/>
          <a:ext cx="0" cy="0"/>
          <a:chOff x="0" y="0"/>
          <a:chExt cx="0" cy="0"/>
        </a:xfrm>
      </p:grpSpPr>
      <p:pic>
        <p:nvPicPr>
          <p:cNvPr id="86" name="Google Shape;86;p18">
            <a:extLst>
              <a:ext uri="{FF2B5EF4-FFF2-40B4-BE49-F238E27FC236}">
                <a16:creationId xmlns:a16="http://schemas.microsoft.com/office/drawing/2014/main" id="{8B5A9F20-B0C8-1673-AAB7-0644EA3219EB}"/>
              </a:ext>
            </a:extLst>
          </p:cNvPr>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87" name="Google Shape;87;p18">
            <a:extLst>
              <a:ext uri="{FF2B5EF4-FFF2-40B4-BE49-F238E27FC236}">
                <a16:creationId xmlns:a16="http://schemas.microsoft.com/office/drawing/2014/main" id="{B4455EC5-8E9B-9B11-109C-DF6E0A071347}"/>
              </a:ext>
            </a:extLst>
          </p:cNvPr>
          <p:cNvSpPr/>
          <p:nvPr/>
        </p:nvSpPr>
        <p:spPr>
          <a:xfrm>
            <a:off x="226025" y="482850"/>
            <a:ext cx="8706600" cy="4177800"/>
          </a:xfrm>
          <a:prstGeom prst="rect">
            <a:avLst/>
          </a:prstGeom>
          <a:solidFill>
            <a:srgbClr val="545454">
              <a:alpha val="43020"/>
            </a:srgbClr>
          </a:solidFill>
          <a:ln w="38100" cap="flat" cmpd="sng">
            <a:solidFill>
              <a:srgbClr val="FFFFFF"/>
            </a:solidFill>
            <a:prstDash val="solid"/>
            <a:round/>
            <a:headEnd type="none" w="sm" len="sm"/>
            <a:tailEnd type="none" w="sm" len="sm"/>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a:extLst>
              <a:ext uri="{FF2B5EF4-FFF2-40B4-BE49-F238E27FC236}">
                <a16:creationId xmlns:a16="http://schemas.microsoft.com/office/drawing/2014/main" id="{7CE05C38-E296-59DB-B90D-D521DB3A687F}"/>
              </a:ext>
            </a:extLst>
          </p:cNvPr>
          <p:cNvSpPr txBox="1">
            <a:spLocks noGrp="1"/>
          </p:cNvSpPr>
          <p:nvPr>
            <p:ph type="title"/>
          </p:nvPr>
        </p:nvSpPr>
        <p:spPr>
          <a:xfrm>
            <a:off x="526800" y="920800"/>
            <a:ext cx="8077500" cy="3327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LIVING WITH HONOR IN OUR LIVES</a:t>
            </a:r>
            <a:br>
              <a:rPr lang="en" b="1" dirty="0"/>
            </a:br>
            <a:r>
              <a:rPr lang="en-US" sz="2800" b="1" dirty="0">
                <a:latin typeface="Helvetica Neue" panose="02000503000000020004" pitchFamily="2" charset="0"/>
                <a:ea typeface="Helvetica Neue" panose="02000503000000020004" pitchFamily="2" charset="0"/>
                <a:cs typeface="Helvetica Neue" panose="02000503000000020004" pitchFamily="2" charset="0"/>
              </a:rPr>
              <a:t>L</a:t>
            </a:r>
            <a:r>
              <a:rPr lang="en-US" sz="2800" b="1" dirty="0">
                <a:effectLst/>
                <a:latin typeface="Helvetica Neue" panose="02000503000000020004" pitchFamily="2" charset="0"/>
                <a:ea typeface="Helvetica Neue" panose="02000503000000020004" pitchFamily="2" charset="0"/>
                <a:cs typeface="Helvetica Neue" panose="02000503000000020004" pitchFamily="2" charset="0"/>
              </a:rPr>
              <a:t>iving with honor means being humble.</a:t>
            </a:r>
            <a:br>
              <a:rPr lang="en" b="1" dirty="0"/>
            </a:br>
            <a:r>
              <a:rPr lang="en-US" sz="2400" b="1" dirty="0">
                <a:latin typeface="Helvetica Neue" panose="02000503000000020004" pitchFamily="2" charset="0"/>
                <a:ea typeface="Helvetica Neue" panose="02000503000000020004" pitchFamily="2" charset="0"/>
                <a:cs typeface="Helvetica Neue" panose="02000503000000020004" pitchFamily="2" charset="0"/>
              </a:rPr>
              <a:t>L</a:t>
            </a: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iving with honor means being generous.</a:t>
            </a:r>
            <a:r>
              <a:rPr lang="en-US" sz="2400" dirty="0">
                <a:effectLst/>
              </a:rPr>
              <a:t> </a:t>
            </a:r>
            <a:br>
              <a:rPr lang="en-US" sz="2400" dirty="0">
                <a:effectLst/>
              </a:rPr>
            </a:br>
            <a:r>
              <a:rPr lang="en-US" sz="2400" b="1" dirty="0">
                <a:latin typeface="Helvetica Neue" panose="02000503000000020004" pitchFamily="2" charset="0"/>
                <a:ea typeface="Helvetica Neue" panose="02000503000000020004" pitchFamily="2" charset="0"/>
                <a:cs typeface="Helvetica Neue" panose="02000503000000020004" pitchFamily="2" charset="0"/>
              </a:rPr>
              <a:t>L</a:t>
            </a: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iving with honor means being grateful.</a:t>
            </a:r>
            <a:r>
              <a:rPr lang="en-US" sz="2400" dirty="0">
                <a:effectLst/>
                <a:latin typeface="Helvetica Neue" panose="02000503000000020004" pitchFamily="2" charset="0"/>
                <a:ea typeface="Helvetica Neue" panose="02000503000000020004" pitchFamily="2" charset="0"/>
                <a:cs typeface="Helvetica Neue" panose="02000503000000020004" pitchFamily="2" charset="0"/>
              </a:rPr>
              <a:t> </a:t>
            </a:r>
            <a:endParaRPr sz="2400" b="1" dirty="0"/>
          </a:p>
        </p:txBody>
      </p:sp>
    </p:spTree>
    <p:extLst>
      <p:ext uri="{BB962C8B-B14F-4D97-AF65-F5344CB8AC3E}">
        <p14:creationId xmlns:p14="http://schemas.microsoft.com/office/powerpoint/2010/main" val="362658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94" name="Google Shape;94;p19"/>
          <p:cNvSpPr/>
          <p:nvPr/>
        </p:nvSpPr>
        <p:spPr>
          <a:xfrm>
            <a:off x="0" y="0"/>
            <a:ext cx="9144000" cy="5143500"/>
          </a:xfrm>
          <a:prstGeom prst="rect">
            <a:avLst/>
          </a:prstGeom>
          <a:solidFill>
            <a:srgbClr val="FFFFFF">
              <a:alpha val="75420"/>
            </a:srgbClr>
          </a:solidFill>
          <a:ln>
            <a:noFill/>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9"/>
          <p:cNvSpPr txBox="1">
            <a:spLocks noGrp="1"/>
          </p:cNvSpPr>
          <p:nvPr>
            <p:ph type="body" idx="1"/>
          </p:nvPr>
        </p:nvSpPr>
        <p:spPr>
          <a:xfrm>
            <a:off x="311700" y="552450"/>
            <a:ext cx="8520600" cy="4016400"/>
          </a:xfrm>
          <a:prstGeom prst="rect">
            <a:avLst/>
          </a:prstGeom>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300" i="1">
                <a:solidFill>
                  <a:srgbClr val="000000"/>
                </a:solidFill>
              </a:rPr>
              <a:t>A good character when established is not easily overthrown and is a kind of heavenly heritage.</a:t>
            </a:r>
            <a:endParaRPr sz="2300" i="1">
              <a:solidFill>
                <a:srgbClr val="000000"/>
              </a:solidFill>
            </a:endParaRPr>
          </a:p>
          <a:p>
            <a:pPr marL="0" lvl="0" indent="0" algn="ctr" rtl="0">
              <a:spcBef>
                <a:spcPts val="1600"/>
              </a:spcBef>
              <a:spcAft>
                <a:spcPts val="1600"/>
              </a:spcAft>
              <a:buNone/>
            </a:pPr>
            <a:r>
              <a:rPr lang="en" sz="2300" i="1">
                <a:solidFill>
                  <a:srgbClr val="000000"/>
                </a:solidFill>
              </a:rPr>
              <a:t>– Charles Spurgeon</a:t>
            </a:r>
            <a:endParaRPr sz="2300" i="1">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67" name="Google Shape;67;p15"/>
          <p:cNvSpPr/>
          <p:nvPr/>
        </p:nvSpPr>
        <p:spPr>
          <a:xfrm>
            <a:off x="226025" y="482850"/>
            <a:ext cx="8706600" cy="4177800"/>
          </a:xfrm>
          <a:prstGeom prst="rect">
            <a:avLst/>
          </a:prstGeom>
          <a:solidFill>
            <a:srgbClr val="545454">
              <a:alpha val="43020"/>
            </a:srgbClr>
          </a:solidFill>
          <a:ln w="38100" cap="flat" cmpd="sng">
            <a:solidFill>
              <a:srgbClr val="FFFFFF"/>
            </a:solidFill>
            <a:prstDash val="solid"/>
            <a:round/>
            <a:headEnd type="none" w="sm" len="sm"/>
            <a:tailEnd type="none" w="sm" len="sm"/>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73" name="Google Shape;73;p16"/>
          <p:cNvSpPr/>
          <p:nvPr/>
        </p:nvSpPr>
        <p:spPr>
          <a:xfrm>
            <a:off x="226025" y="482850"/>
            <a:ext cx="8706600" cy="4177800"/>
          </a:xfrm>
          <a:prstGeom prst="rect">
            <a:avLst/>
          </a:prstGeom>
          <a:solidFill>
            <a:srgbClr val="545454">
              <a:alpha val="43020"/>
            </a:srgbClr>
          </a:solidFill>
          <a:ln w="38100" cap="flat" cmpd="sng">
            <a:solidFill>
              <a:srgbClr val="FFFFFF"/>
            </a:solidFill>
            <a:prstDash val="solid"/>
            <a:round/>
            <a:headEnd type="none" w="sm" len="sm"/>
            <a:tailEnd type="none" w="sm" len="sm"/>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txBox="1">
            <a:spLocks noGrp="1"/>
          </p:cNvSpPr>
          <p:nvPr>
            <p:ph type="title"/>
          </p:nvPr>
        </p:nvSpPr>
        <p:spPr>
          <a:xfrm>
            <a:off x="526800" y="920800"/>
            <a:ext cx="8077500" cy="3327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HONORING GOD ABOVE ALL</a:t>
            </a:r>
            <a:br>
              <a:rPr lang="en" b="1" dirty="0"/>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Exodus 20:3, "You shall have </a:t>
            </a:r>
            <a:b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no other gods before me." </a:t>
            </a:r>
            <a:endParaRPr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1">
          <a:extLst>
            <a:ext uri="{FF2B5EF4-FFF2-40B4-BE49-F238E27FC236}">
              <a16:creationId xmlns:a16="http://schemas.microsoft.com/office/drawing/2014/main" id="{5575F014-7E3A-D85A-A198-4556DFB19005}"/>
            </a:ext>
          </a:extLst>
        </p:cNvPr>
        <p:cNvGrpSpPr/>
        <p:nvPr/>
      </p:nvGrpSpPr>
      <p:grpSpPr>
        <a:xfrm>
          <a:off x="0" y="0"/>
          <a:ext cx="0" cy="0"/>
          <a:chOff x="0" y="0"/>
          <a:chExt cx="0" cy="0"/>
        </a:xfrm>
      </p:grpSpPr>
      <p:pic>
        <p:nvPicPr>
          <p:cNvPr id="72" name="Google Shape;72;p16">
            <a:extLst>
              <a:ext uri="{FF2B5EF4-FFF2-40B4-BE49-F238E27FC236}">
                <a16:creationId xmlns:a16="http://schemas.microsoft.com/office/drawing/2014/main" id="{AEE18BD9-A0B3-5E5D-7BE2-9157D8A43ABF}"/>
              </a:ext>
            </a:extLst>
          </p:cNvPr>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73" name="Google Shape;73;p16">
            <a:extLst>
              <a:ext uri="{FF2B5EF4-FFF2-40B4-BE49-F238E27FC236}">
                <a16:creationId xmlns:a16="http://schemas.microsoft.com/office/drawing/2014/main" id="{A0A25A4A-7F32-6335-3C4D-277DFD00329D}"/>
              </a:ext>
            </a:extLst>
          </p:cNvPr>
          <p:cNvSpPr/>
          <p:nvPr/>
        </p:nvSpPr>
        <p:spPr>
          <a:xfrm>
            <a:off x="226025" y="482850"/>
            <a:ext cx="8706600" cy="4177800"/>
          </a:xfrm>
          <a:prstGeom prst="rect">
            <a:avLst/>
          </a:prstGeom>
          <a:solidFill>
            <a:srgbClr val="545454">
              <a:alpha val="43020"/>
            </a:srgbClr>
          </a:solidFill>
          <a:ln w="38100" cap="flat" cmpd="sng">
            <a:solidFill>
              <a:srgbClr val="FFFFFF"/>
            </a:solidFill>
            <a:prstDash val="solid"/>
            <a:round/>
            <a:headEnd type="none" w="sm" len="sm"/>
            <a:tailEnd type="none" w="sm" len="sm"/>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a:extLst>
              <a:ext uri="{FF2B5EF4-FFF2-40B4-BE49-F238E27FC236}">
                <a16:creationId xmlns:a16="http://schemas.microsoft.com/office/drawing/2014/main" id="{5BEF4AA7-F6FC-A612-78CD-E510C64A5553}"/>
              </a:ext>
            </a:extLst>
          </p:cNvPr>
          <p:cNvSpPr txBox="1">
            <a:spLocks noGrp="1"/>
          </p:cNvSpPr>
          <p:nvPr>
            <p:ph type="title"/>
          </p:nvPr>
        </p:nvSpPr>
        <p:spPr>
          <a:xfrm>
            <a:off x="526800" y="920800"/>
            <a:ext cx="8077500" cy="3327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HONORING GOD ABOVE ALL</a:t>
            </a:r>
            <a:br>
              <a:rPr lang="en" b="1" dirty="0"/>
            </a:br>
            <a:br>
              <a:rPr lang="en-US" sz="1800" b="1" dirty="0">
                <a:effectLst/>
                <a:latin typeface="Helvetica Neue" panose="02000503000000020004" pitchFamily="2" charset="0"/>
                <a:ea typeface="Helvetica Neue" panose="02000503000000020004" pitchFamily="2" charset="0"/>
                <a:cs typeface="Helvetica Neue" panose="02000503000000020004" pitchFamily="2" charset="0"/>
              </a:rPr>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Honoring God is about more than attending church services or participating in religious activities. It is about acknowledging Him as the source of all our blessings and the center of our lives.</a:t>
            </a:r>
            <a:r>
              <a:rPr lang="en-US" sz="2400" dirty="0">
                <a:effectLst/>
                <a:latin typeface="Helvetica Neue" panose="02000503000000020004" pitchFamily="2" charset="0"/>
                <a:ea typeface="Helvetica Neue" panose="02000503000000020004" pitchFamily="2" charset="0"/>
                <a:cs typeface="Helvetica Neue" panose="02000503000000020004" pitchFamily="2" charset="0"/>
              </a:rPr>
              <a:t> </a:t>
            </a:r>
            <a:endParaRPr sz="2400" b="1" dirty="0"/>
          </a:p>
        </p:txBody>
      </p:sp>
    </p:spTree>
    <p:extLst>
      <p:ext uri="{BB962C8B-B14F-4D97-AF65-F5344CB8AC3E}">
        <p14:creationId xmlns:p14="http://schemas.microsoft.com/office/powerpoint/2010/main" val="274296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1">
          <a:extLst>
            <a:ext uri="{FF2B5EF4-FFF2-40B4-BE49-F238E27FC236}">
              <a16:creationId xmlns:a16="http://schemas.microsoft.com/office/drawing/2014/main" id="{B8248E28-341A-09B5-00DF-06A47702BFB8}"/>
            </a:ext>
          </a:extLst>
        </p:cNvPr>
        <p:cNvGrpSpPr/>
        <p:nvPr/>
      </p:nvGrpSpPr>
      <p:grpSpPr>
        <a:xfrm>
          <a:off x="0" y="0"/>
          <a:ext cx="0" cy="0"/>
          <a:chOff x="0" y="0"/>
          <a:chExt cx="0" cy="0"/>
        </a:xfrm>
      </p:grpSpPr>
      <p:pic>
        <p:nvPicPr>
          <p:cNvPr id="72" name="Google Shape;72;p16">
            <a:extLst>
              <a:ext uri="{FF2B5EF4-FFF2-40B4-BE49-F238E27FC236}">
                <a16:creationId xmlns:a16="http://schemas.microsoft.com/office/drawing/2014/main" id="{C5D6685F-58B9-4A1E-D26F-14307EF1989E}"/>
              </a:ext>
            </a:extLst>
          </p:cNvPr>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73" name="Google Shape;73;p16">
            <a:extLst>
              <a:ext uri="{FF2B5EF4-FFF2-40B4-BE49-F238E27FC236}">
                <a16:creationId xmlns:a16="http://schemas.microsoft.com/office/drawing/2014/main" id="{BB5583B1-1A29-D694-E357-636FBFD4E986}"/>
              </a:ext>
            </a:extLst>
          </p:cNvPr>
          <p:cNvSpPr/>
          <p:nvPr/>
        </p:nvSpPr>
        <p:spPr>
          <a:xfrm>
            <a:off x="226025" y="482850"/>
            <a:ext cx="8706600" cy="4177800"/>
          </a:xfrm>
          <a:prstGeom prst="rect">
            <a:avLst/>
          </a:prstGeom>
          <a:solidFill>
            <a:srgbClr val="545454">
              <a:alpha val="43020"/>
            </a:srgbClr>
          </a:solidFill>
          <a:ln w="38100" cap="flat" cmpd="sng">
            <a:solidFill>
              <a:srgbClr val="FFFFFF"/>
            </a:solidFill>
            <a:prstDash val="solid"/>
            <a:round/>
            <a:headEnd type="none" w="sm" len="sm"/>
            <a:tailEnd type="none" w="sm" len="sm"/>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a:extLst>
              <a:ext uri="{FF2B5EF4-FFF2-40B4-BE49-F238E27FC236}">
                <a16:creationId xmlns:a16="http://schemas.microsoft.com/office/drawing/2014/main" id="{9CE4F833-8574-4CAE-7722-7B3521B9590D}"/>
              </a:ext>
            </a:extLst>
          </p:cNvPr>
          <p:cNvSpPr txBox="1">
            <a:spLocks noGrp="1"/>
          </p:cNvSpPr>
          <p:nvPr>
            <p:ph type="title"/>
          </p:nvPr>
        </p:nvSpPr>
        <p:spPr>
          <a:xfrm>
            <a:off x="526800" y="920800"/>
            <a:ext cx="8077500" cy="3327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HONORING GOD ABOVE ALL</a:t>
            </a:r>
            <a:br>
              <a:rPr lang="en" b="1" dirty="0"/>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Honoring God also means </a:t>
            </a:r>
            <a:b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trusting Him in all circumstances.</a:t>
            </a:r>
            <a:r>
              <a:rPr lang="en-US" sz="2400" dirty="0">
                <a:effectLst/>
                <a:latin typeface="Helvetica Neue" panose="02000503000000020004" pitchFamily="2" charset="0"/>
                <a:ea typeface="Helvetica Neue" panose="02000503000000020004" pitchFamily="2" charset="0"/>
                <a:cs typeface="Helvetica Neue" panose="02000503000000020004" pitchFamily="2" charset="0"/>
              </a:rPr>
              <a:t> </a:t>
            </a:r>
            <a:endParaRPr sz="2400" b="1" dirty="0"/>
          </a:p>
        </p:txBody>
      </p:sp>
    </p:spTree>
    <p:extLst>
      <p:ext uri="{BB962C8B-B14F-4D97-AF65-F5344CB8AC3E}">
        <p14:creationId xmlns:p14="http://schemas.microsoft.com/office/powerpoint/2010/main" val="311840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1">
          <a:extLst>
            <a:ext uri="{FF2B5EF4-FFF2-40B4-BE49-F238E27FC236}">
              <a16:creationId xmlns:a16="http://schemas.microsoft.com/office/drawing/2014/main" id="{E745AC0F-45B5-839D-8D0C-94A23D4A75BC}"/>
            </a:ext>
          </a:extLst>
        </p:cNvPr>
        <p:cNvGrpSpPr/>
        <p:nvPr/>
      </p:nvGrpSpPr>
      <p:grpSpPr>
        <a:xfrm>
          <a:off x="0" y="0"/>
          <a:ext cx="0" cy="0"/>
          <a:chOff x="0" y="0"/>
          <a:chExt cx="0" cy="0"/>
        </a:xfrm>
      </p:grpSpPr>
      <p:pic>
        <p:nvPicPr>
          <p:cNvPr id="72" name="Google Shape;72;p16">
            <a:extLst>
              <a:ext uri="{FF2B5EF4-FFF2-40B4-BE49-F238E27FC236}">
                <a16:creationId xmlns:a16="http://schemas.microsoft.com/office/drawing/2014/main" id="{C5962E5E-1372-092F-74C9-3C1C8E407183}"/>
              </a:ext>
            </a:extLst>
          </p:cNvPr>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73" name="Google Shape;73;p16">
            <a:extLst>
              <a:ext uri="{FF2B5EF4-FFF2-40B4-BE49-F238E27FC236}">
                <a16:creationId xmlns:a16="http://schemas.microsoft.com/office/drawing/2014/main" id="{B93078D3-C1DC-70BE-7F1F-6238EF9E0AC5}"/>
              </a:ext>
            </a:extLst>
          </p:cNvPr>
          <p:cNvSpPr/>
          <p:nvPr/>
        </p:nvSpPr>
        <p:spPr>
          <a:xfrm>
            <a:off x="226025" y="482850"/>
            <a:ext cx="8706600" cy="4177800"/>
          </a:xfrm>
          <a:prstGeom prst="rect">
            <a:avLst/>
          </a:prstGeom>
          <a:solidFill>
            <a:srgbClr val="545454">
              <a:alpha val="43020"/>
            </a:srgbClr>
          </a:solidFill>
          <a:ln w="38100" cap="flat" cmpd="sng">
            <a:solidFill>
              <a:srgbClr val="FFFFFF"/>
            </a:solidFill>
            <a:prstDash val="solid"/>
            <a:round/>
            <a:headEnd type="none" w="sm" len="sm"/>
            <a:tailEnd type="none" w="sm" len="sm"/>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a:extLst>
              <a:ext uri="{FF2B5EF4-FFF2-40B4-BE49-F238E27FC236}">
                <a16:creationId xmlns:a16="http://schemas.microsoft.com/office/drawing/2014/main" id="{6732B8F7-3124-8829-F676-C70D1F90381A}"/>
              </a:ext>
            </a:extLst>
          </p:cNvPr>
          <p:cNvSpPr txBox="1">
            <a:spLocks noGrp="1"/>
          </p:cNvSpPr>
          <p:nvPr>
            <p:ph type="title"/>
          </p:nvPr>
        </p:nvSpPr>
        <p:spPr>
          <a:xfrm>
            <a:off x="526800" y="920800"/>
            <a:ext cx="8077500" cy="3327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HONORING GOD ABOVE ALL</a:t>
            </a:r>
            <a:br>
              <a:rPr lang="en" b="1" dirty="0"/>
            </a:br>
            <a:r>
              <a:rPr lang="en-US" sz="2400" b="1" dirty="0">
                <a:latin typeface="Helvetica Neue" panose="02000503000000020004" pitchFamily="2" charset="0"/>
                <a:ea typeface="Helvetica Neue" panose="02000503000000020004" pitchFamily="2" charset="0"/>
                <a:cs typeface="Helvetica Neue" panose="02000503000000020004" pitchFamily="2" charset="0"/>
              </a:rPr>
              <a:t>H</a:t>
            </a: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onoring God involves obedience. </a:t>
            </a:r>
            <a:b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John 14:15, "If you love me, keep my commands." </a:t>
            </a:r>
            <a:endParaRPr sz="2400" b="1" dirty="0"/>
          </a:p>
        </p:txBody>
      </p:sp>
    </p:spTree>
    <p:extLst>
      <p:ext uri="{BB962C8B-B14F-4D97-AF65-F5344CB8AC3E}">
        <p14:creationId xmlns:p14="http://schemas.microsoft.com/office/powerpoint/2010/main" val="345264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1">
          <a:extLst>
            <a:ext uri="{FF2B5EF4-FFF2-40B4-BE49-F238E27FC236}">
              <a16:creationId xmlns:a16="http://schemas.microsoft.com/office/drawing/2014/main" id="{F2E619CA-BE46-5D80-AFA3-CF82A8FBA418}"/>
            </a:ext>
          </a:extLst>
        </p:cNvPr>
        <p:cNvGrpSpPr/>
        <p:nvPr/>
      </p:nvGrpSpPr>
      <p:grpSpPr>
        <a:xfrm>
          <a:off x="0" y="0"/>
          <a:ext cx="0" cy="0"/>
          <a:chOff x="0" y="0"/>
          <a:chExt cx="0" cy="0"/>
        </a:xfrm>
      </p:grpSpPr>
      <p:pic>
        <p:nvPicPr>
          <p:cNvPr id="72" name="Google Shape;72;p16">
            <a:extLst>
              <a:ext uri="{FF2B5EF4-FFF2-40B4-BE49-F238E27FC236}">
                <a16:creationId xmlns:a16="http://schemas.microsoft.com/office/drawing/2014/main" id="{D4B3E7BF-E408-A03D-C62D-E87C42EAC033}"/>
              </a:ext>
            </a:extLst>
          </p:cNvPr>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73" name="Google Shape;73;p16">
            <a:extLst>
              <a:ext uri="{FF2B5EF4-FFF2-40B4-BE49-F238E27FC236}">
                <a16:creationId xmlns:a16="http://schemas.microsoft.com/office/drawing/2014/main" id="{3445C7B4-864A-908F-3FE1-68C07DDDB92A}"/>
              </a:ext>
            </a:extLst>
          </p:cNvPr>
          <p:cNvSpPr/>
          <p:nvPr/>
        </p:nvSpPr>
        <p:spPr>
          <a:xfrm>
            <a:off x="226025" y="482850"/>
            <a:ext cx="8706600" cy="4177800"/>
          </a:xfrm>
          <a:prstGeom prst="rect">
            <a:avLst/>
          </a:prstGeom>
          <a:solidFill>
            <a:srgbClr val="545454">
              <a:alpha val="43020"/>
            </a:srgbClr>
          </a:solidFill>
          <a:ln w="38100" cap="flat" cmpd="sng">
            <a:solidFill>
              <a:srgbClr val="FFFFFF"/>
            </a:solidFill>
            <a:prstDash val="solid"/>
            <a:round/>
            <a:headEnd type="none" w="sm" len="sm"/>
            <a:tailEnd type="none" w="sm" len="sm"/>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a:extLst>
              <a:ext uri="{FF2B5EF4-FFF2-40B4-BE49-F238E27FC236}">
                <a16:creationId xmlns:a16="http://schemas.microsoft.com/office/drawing/2014/main" id="{3829EED9-0E48-CAE3-ED9A-BB0CA0E4638B}"/>
              </a:ext>
            </a:extLst>
          </p:cNvPr>
          <p:cNvSpPr txBox="1">
            <a:spLocks noGrp="1"/>
          </p:cNvSpPr>
          <p:nvPr>
            <p:ph type="title"/>
          </p:nvPr>
        </p:nvSpPr>
        <p:spPr>
          <a:xfrm>
            <a:off x="526800" y="920800"/>
            <a:ext cx="8077500" cy="3327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HONORING GOD ABOVE ALL</a:t>
            </a:r>
            <a:br>
              <a:rPr lang="en" b="1" dirty="0"/>
            </a:br>
            <a:r>
              <a:rPr lang="en-US" sz="2400" b="1" dirty="0">
                <a:latin typeface="Helvetica Neue" panose="02000503000000020004" pitchFamily="2" charset="0"/>
                <a:ea typeface="Helvetica Neue" panose="02000503000000020004" pitchFamily="2" charset="0"/>
                <a:cs typeface="Helvetica Neue" panose="02000503000000020004" pitchFamily="2" charset="0"/>
              </a:rPr>
              <a:t>H</a:t>
            </a: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onoring God means worshiping Him </a:t>
            </a:r>
            <a:b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with all your heart, soul, mind, and strength.</a:t>
            </a:r>
            <a:r>
              <a:rPr lang="en-US" sz="2400" dirty="0">
                <a:effectLst/>
              </a:rPr>
              <a:t> </a:t>
            </a:r>
            <a:b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Luke 10:27 (NKJV)</a:t>
            </a:r>
            <a:b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br>
            <a:r>
              <a:rPr lang="en-US" sz="2400" b="1" dirty="0">
                <a:effectLst/>
                <a:latin typeface="Helvetica Neue" panose="02000503000000020004" pitchFamily="2" charset="0"/>
                <a:ea typeface="Helvetica Neue" panose="02000503000000020004" pitchFamily="2" charset="0"/>
                <a:cs typeface="Helvetica Neue" panose="02000503000000020004" pitchFamily="2" charset="0"/>
              </a:rPr>
              <a:t>27 So he answered and said, “ ‘You shall love the LORD your God with all your heart, with all your soul, with all your strength, and with all your mind,’ and your neighbor as yourself.’ ”</a:t>
            </a:r>
            <a:endParaRPr sz="2400" b="1" dirty="0"/>
          </a:p>
        </p:txBody>
      </p:sp>
    </p:spTree>
    <p:extLst>
      <p:ext uri="{BB962C8B-B14F-4D97-AF65-F5344CB8AC3E}">
        <p14:creationId xmlns:p14="http://schemas.microsoft.com/office/powerpoint/2010/main" val="172803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45750" y="-2046000"/>
            <a:ext cx="9235500" cy="9235500"/>
          </a:xfrm>
          <a:prstGeom prst="rect">
            <a:avLst/>
          </a:prstGeom>
          <a:noFill/>
          <a:ln>
            <a:noFill/>
          </a:ln>
        </p:spPr>
      </p:pic>
      <p:sp>
        <p:nvSpPr>
          <p:cNvPr id="80" name="Google Shape;80;p17"/>
          <p:cNvSpPr/>
          <p:nvPr/>
        </p:nvSpPr>
        <p:spPr>
          <a:xfrm>
            <a:off x="226025" y="482850"/>
            <a:ext cx="8706600" cy="4177800"/>
          </a:xfrm>
          <a:prstGeom prst="rect">
            <a:avLst/>
          </a:prstGeom>
          <a:solidFill>
            <a:srgbClr val="545454">
              <a:alpha val="43020"/>
            </a:srgbClr>
          </a:solidFill>
          <a:ln w="38100" cap="flat" cmpd="sng">
            <a:solidFill>
              <a:srgbClr val="FFFFFF"/>
            </a:solidFill>
            <a:prstDash val="solid"/>
            <a:round/>
            <a:headEnd type="none" w="sm" len="sm"/>
            <a:tailEnd type="none" w="sm" len="sm"/>
          </a:ln>
          <a:effectLst>
            <a:outerShdw blurRad="14288" algn="bl" rotWithShape="0">
              <a:srgbClr val="000000">
                <a:alpha val="5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txBox="1">
            <a:spLocks noGrp="1"/>
          </p:cNvSpPr>
          <p:nvPr>
            <p:ph type="title"/>
          </p:nvPr>
        </p:nvSpPr>
        <p:spPr>
          <a:xfrm>
            <a:off x="526800" y="920800"/>
            <a:ext cx="8077500" cy="3327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t>THE IMPORTANCE OF HONORING PASTORS</a:t>
            </a:r>
            <a:endParaRPr b="1"/>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355</Words>
  <Application>Microsoft Office PowerPoint</Application>
  <PresentationFormat>On-screen Show (16:9)</PresentationFormat>
  <Paragraphs>18</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Helvetica Neue</vt:lpstr>
      <vt:lpstr>Simple Dark</vt:lpstr>
      <vt:lpstr>Pastor Appreciation 1 TIMOTHY 5:17</vt:lpstr>
      <vt:lpstr>PowerPoint Presentation</vt:lpstr>
      <vt:lpstr>PowerPoint Presentation</vt:lpstr>
      <vt:lpstr>HONORING GOD ABOVE ALL Exodus 20:3, "You shall have  no other gods before me." </vt:lpstr>
      <vt:lpstr>HONORING GOD ABOVE ALL  Honoring God is about more than attending church services or participating in religious activities. It is about acknowledging Him as the source of all our blessings and the center of our lives. </vt:lpstr>
      <vt:lpstr>HONORING GOD ABOVE ALL Honoring God also means  trusting Him in all circumstances. </vt:lpstr>
      <vt:lpstr>HONORING GOD ABOVE ALL Honoring God involves obedience.  John 14:15, "If you love me, keep my commands." </vt:lpstr>
      <vt:lpstr>HONORING GOD ABOVE ALL Honoring God means worshiping Him  with all your heart, soul, mind, and strength.  Luke 10:27 (NKJV) 27 So he answered and said, “ ‘You shall love the LORD your God with all your heart, with all your soul, with all your strength, and with all your mind,’ and your neighbor as yourself.’ ”</vt:lpstr>
      <vt:lpstr>THE IMPORTANCE OF HONORING PASTORS</vt:lpstr>
      <vt:lpstr>Let the elders who rule well be considered worthy of double honor, especially those who labor in preaching and teaching. – 1 Timothy 5:17</vt:lpstr>
      <vt:lpstr>THE IMPORTANCE OF HONORING PASTORS Honoring our pastors also means praying for them. </vt:lpstr>
      <vt:lpstr>THE IMPORTANCE OF HONORING PASTORS It's an opportunity for us to show our gratitude for the men and women who have dedicated their lives to serving God and His people. </vt:lpstr>
      <vt:lpstr>LIVING WITH HONOR IN OUR LIVES Living with honor in our lives is a reflection of our relationship with God.  Living with honor also means being responsible.  Living with honor involves being faithful. </vt:lpstr>
      <vt:lpstr>LIVING WITH HONOR IN OUR LIVES Living with honor means being humble. Living with honor means being generous.  Living with honor means being grateful.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Janet Cook</cp:lastModifiedBy>
  <cp:revision>8</cp:revision>
  <dcterms:modified xsi:type="dcterms:W3CDTF">2024-10-26T19:12:46Z</dcterms:modified>
</cp:coreProperties>
</file>