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1" r:id="rId3"/>
    <p:sldId id="264" r:id="rId4"/>
    <p:sldId id="265" r:id="rId5"/>
    <p:sldId id="266" r:id="rId6"/>
    <p:sldId id="267" r:id="rId7"/>
    <p:sldId id="268" r:id="rId8"/>
    <p:sldId id="269" r:id="rId9"/>
    <p:sldId id="270" r:id="rId10"/>
    <p:sldId id="271"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8" d="100"/>
          <a:sy n="98" d="100"/>
        </p:scale>
        <p:origin x="2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14A8-7FFD-C46E-58BD-F98CD5741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3EF09-99F3-E8B9-7547-D243E4136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B93390-126B-3984-D3BD-090F96A3EDE4}"/>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5" name="Footer Placeholder 4">
            <a:extLst>
              <a:ext uri="{FF2B5EF4-FFF2-40B4-BE49-F238E27FC236}">
                <a16:creationId xmlns:a16="http://schemas.microsoft.com/office/drawing/2014/main" id="{515FB3DA-8974-4147-D8C9-306CA9897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4CE01-7C07-CAF7-F306-323E14B23D64}"/>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149782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F038-0020-1934-AD53-94FE357E9F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AA55ED-E081-1C7E-8BAA-E81BA6E9D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60F44-2EA1-D52B-375D-93739BF4E5BA}"/>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5" name="Footer Placeholder 4">
            <a:extLst>
              <a:ext uri="{FF2B5EF4-FFF2-40B4-BE49-F238E27FC236}">
                <a16:creationId xmlns:a16="http://schemas.microsoft.com/office/drawing/2014/main" id="{5F1110C0-BE4C-6B85-37D1-E2C37A303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72560-659F-4D83-D67B-98E5E9DB3453}"/>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263349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3F98E-2BAD-1019-712E-255C0C014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119B20-663A-E82D-13A8-F6FEF57D3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95E41-F780-EEA0-752F-B39438235364}"/>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5" name="Footer Placeholder 4">
            <a:extLst>
              <a:ext uri="{FF2B5EF4-FFF2-40B4-BE49-F238E27FC236}">
                <a16:creationId xmlns:a16="http://schemas.microsoft.com/office/drawing/2014/main" id="{55ADCC62-3AA0-B23E-47D7-2EE76026D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AF09A-4FC1-F0F5-3C28-B551022F071B}"/>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376909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F9E0-5FAC-9B71-B178-8609BE69C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9C323-83D5-3C2D-EF6B-3784632EE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67780-1D63-0859-A416-B409A60CF33B}"/>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5" name="Footer Placeholder 4">
            <a:extLst>
              <a:ext uri="{FF2B5EF4-FFF2-40B4-BE49-F238E27FC236}">
                <a16:creationId xmlns:a16="http://schemas.microsoft.com/office/drawing/2014/main" id="{8F4E8A8E-2142-3A96-7FAC-9B7BAC691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2D6A2-2C55-0A6F-F7EB-001E6B5514EC}"/>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2642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38B4-2ED6-C770-EBE9-9064A2F117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0409D-00D6-2721-FD30-305428060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71BD40-093C-6A8B-23C8-2627DEFD8914}"/>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5" name="Footer Placeholder 4">
            <a:extLst>
              <a:ext uri="{FF2B5EF4-FFF2-40B4-BE49-F238E27FC236}">
                <a16:creationId xmlns:a16="http://schemas.microsoft.com/office/drawing/2014/main" id="{7DC45E36-382D-228B-7BC6-3C8EFA921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0B6CE-6672-73DD-B908-884158114BAF}"/>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59731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05E7-AA49-794F-FAB6-594383F93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24740C-EC28-7A35-BB11-ECBD1E812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024CD-5C19-5320-232E-B049358D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EB441-DED1-D4C9-65E9-392053F01A0A}"/>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6" name="Footer Placeholder 5">
            <a:extLst>
              <a:ext uri="{FF2B5EF4-FFF2-40B4-BE49-F238E27FC236}">
                <a16:creationId xmlns:a16="http://schemas.microsoft.com/office/drawing/2014/main" id="{B27709F4-E939-90C1-2995-5999A848D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7E00A-A22F-1650-3159-BCA6938691DE}"/>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98594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6044-8708-DBBD-AD6A-191AC1DC94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2BDE32-F0A7-3FBC-C269-6CB6361BF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BA915-4AB5-895C-0EF1-6757B9DBC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996595-1F41-F7C8-3467-87F4E690D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CE4D69-03E4-438E-5B99-7B8828AD9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F4E004-3C75-D14B-0380-9EC5F63AFA4A}"/>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8" name="Footer Placeholder 7">
            <a:extLst>
              <a:ext uri="{FF2B5EF4-FFF2-40B4-BE49-F238E27FC236}">
                <a16:creationId xmlns:a16="http://schemas.microsoft.com/office/drawing/2014/main" id="{0033719D-D26A-6B32-6F9D-5BAD52680B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3463B-EBAA-379C-BD08-7C652FF5FCFD}"/>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367257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BD7C-F2F4-E3D7-CB98-328AE24C03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B608F-46AC-8883-23B9-23F8F6E02765}"/>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4" name="Footer Placeholder 3">
            <a:extLst>
              <a:ext uri="{FF2B5EF4-FFF2-40B4-BE49-F238E27FC236}">
                <a16:creationId xmlns:a16="http://schemas.microsoft.com/office/drawing/2014/main" id="{C3163216-FE04-71DE-7059-6D27F4E16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58E3-3615-D84B-A0F0-F5FC8CF35246}"/>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267279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FDB8F-8055-E820-514D-D814AADA977F}"/>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3" name="Footer Placeholder 2">
            <a:extLst>
              <a:ext uri="{FF2B5EF4-FFF2-40B4-BE49-F238E27FC236}">
                <a16:creationId xmlns:a16="http://schemas.microsoft.com/office/drawing/2014/main" id="{F75F1F2B-8305-C05F-37C3-CC1336B3DD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2AD489-51D7-D15C-3E74-BD21B76FFC98}"/>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362799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6BE9-0035-6774-A3EE-0562B2657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6732BF-3874-73C1-6FB6-F5FA5D910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EC1B2-EE8C-79CC-67FF-E8EE2BC50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D63B7-BB0C-06ED-5491-C6463D850657}"/>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6" name="Footer Placeholder 5">
            <a:extLst>
              <a:ext uri="{FF2B5EF4-FFF2-40B4-BE49-F238E27FC236}">
                <a16:creationId xmlns:a16="http://schemas.microsoft.com/office/drawing/2014/main" id="{8BC357C6-F888-5C1F-759A-83AFEB9E0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7B5C4-8B33-CBED-C5A7-B14D264774BD}"/>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159879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E61-C64E-5062-4499-2D062B020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5A35A-183A-8A30-9BEE-33E51ED72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AC528F-23AA-5D51-25BD-029FA198E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70596-437A-5BDE-2FE2-CC8BD0785291}"/>
              </a:ext>
            </a:extLst>
          </p:cNvPr>
          <p:cNvSpPr>
            <a:spLocks noGrp="1"/>
          </p:cNvSpPr>
          <p:nvPr>
            <p:ph type="dt" sz="half" idx="10"/>
          </p:nvPr>
        </p:nvSpPr>
        <p:spPr/>
        <p:txBody>
          <a:bodyPr/>
          <a:lstStyle/>
          <a:p>
            <a:fld id="{29C5A5B4-AEDC-4774-BD4C-375714EBFAB6}" type="datetimeFigureOut">
              <a:rPr lang="en-US" smtClean="0"/>
              <a:t>7/19/2024</a:t>
            </a:fld>
            <a:endParaRPr lang="en-US"/>
          </a:p>
        </p:txBody>
      </p:sp>
      <p:sp>
        <p:nvSpPr>
          <p:cNvPr id="6" name="Footer Placeholder 5">
            <a:extLst>
              <a:ext uri="{FF2B5EF4-FFF2-40B4-BE49-F238E27FC236}">
                <a16:creationId xmlns:a16="http://schemas.microsoft.com/office/drawing/2014/main" id="{05683F65-9197-D522-3AE8-A61E5FCC41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58A37-47F9-5A45-A336-042AF2842F5F}"/>
              </a:ext>
            </a:extLst>
          </p:cNvPr>
          <p:cNvSpPr>
            <a:spLocks noGrp="1"/>
          </p:cNvSpPr>
          <p:nvPr>
            <p:ph type="sldNum" sz="quarter" idx="12"/>
          </p:nvPr>
        </p:nvSpPr>
        <p:spPr/>
        <p:txBody>
          <a:bodyPr/>
          <a:lstStyle/>
          <a:p>
            <a:fld id="{7D4C492F-CCAD-418A-9F91-71274B98D71B}" type="slidenum">
              <a:rPr lang="en-US" smtClean="0"/>
              <a:t>‹#›</a:t>
            </a:fld>
            <a:endParaRPr lang="en-US"/>
          </a:p>
        </p:txBody>
      </p:sp>
    </p:spTree>
    <p:extLst>
      <p:ext uri="{BB962C8B-B14F-4D97-AF65-F5344CB8AC3E}">
        <p14:creationId xmlns:p14="http://schemas.microsoft.com/office/powerpoint/2010/main" val="267881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20F7C3-17A0-1D85-13CB-E58C6612F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56160-DB89-6BB7-4FB9-5EA4EFFA6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F5504-5DE7-46C4-2482-1CAE32057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5A5B4-AEDC-4774-BD4C-375714EBFAB6}" type="datetimeFigureOut">
              <a:rPr lang="en-US" smtClean="0"/>
              <a:t>7/19/2024</a:t>
            </a:fld>
            <a:endParaRPr lang="en-US"/>
          </a:p>
        </p:txBody>
      </p:sp>
      <p:sp>
        <p:nvSpPr>
          <p:cNvPr id="5" name="Footer Placeholder 4">
            <a:extLst>
              <a:ext uri="{FF2B5EF4-FFF2-40B4-BE49-F238E27FC236}">
                <a16:creationId xmlns:a16="http://schemas.microsoft.com/office/drawing/2014/main" id="{BBEB3AE6-F045-55A3-EDB6-0833BC013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52F81A-D2AA-B4E4-0178-075843D56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C492F-CCAD-418A-9F91-71274B98D71B}" type="slidenum">
              <a:rPr lang="en-US" smtClean="0"/>
              <a:t>‹#›</a:t>
            </a:fld>
            <a:endParaRPr lang="en-US"/>
          </a:p>
        </p:txBody>
      </p:sp>
    </p:spTree>
    <p:extLst>
      <p:ext uri="{BB962C8B-B14F-4D97-AF65-F5344CB8AC3E}">
        <p14:creationId xmlns:p14="http://schemas.microsoft.com/office/powerpoint/2010/main" val="446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58BE40-1628-A732-D0B6-57DCC2209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0F33469-8A37-BB7C-2A47-2607A7A597D0}"/>
              </a:ext>
            </a:extLst>
          </p:cNvPr>
          <p:cNvSpPr txBox="1"/>
          <p:nvPr/>
        </p:nvSpPr>
        <p:spPr>
          <a:xfrm>
            <a:off x="7747279" y="5144756"/>
            <a:ext cx="4019341" cy="1384995"/>
          </a:xfrm>
          <a:prstGeom prst="rect">
            <a:avLst/>
          </a:prstGeom>
          <a:noFill/>
        </p:spPr>
        <p:txBody>
          <a:bodyPr wrap="square" rtlCol="0">
            <a:spAutoFit/>
          </a:bodyPr>
          <a:lstStyle/>
          <a:p>
            <a:pPr algn="ctr"/>
            <a:r>
              <a:rPr lang="en-US" sz="2800" b="1" i="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Dr. Janet Cook</a:t>
            </a:r>
          </a:p>
          <a:p>
            <a:pPr algn="ctr"/>
            <a:r>
              <a:rPr lang="en-US" sz="2800" b="1" i="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“LIFE IN CHRIST”</a:t>
            </a:r>
          </a:p>
          <a:p>
            <a:pPr algn="ctr"/>
            <a:r>
              <a:rPr lang="en-US" sz="2800" b="1" i="1" dirty="0">
                <a:solidFill>
                  <a:schemeClr val="bg1"/>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Part One </a:t>
            </a:r>
          </a:p>
        </p:txBody>
      </p:sp>
    </p:spTree>
    <p:extLst>
      <p:ext uri="{BB962C8B-B14F-4D97-AF65-F5344CB8AC3E}">
        <p14:creationId xmlns:p14="http://schemas.microsoft.com/office/powerpoint/2010/main" val="39197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3139321"/>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Arial Black" panose="020B0A04020102020204" pitchFamily="34" charset="0"/>
                <a:ea typeface="Colfax Regular"/>
              </a:rPr>
              <a:t>11 </a:t>
            </a:r>
            <a:r>
              <a:rPr lang="en-US" sz="2400" b="1" dirty="0">
                <a:solidFill>
                  <a:schemeClr val="bg1"/>
                </a:solidFill>
                <a:effectLst/>
                <a:latin typeface="Arial Black" panose="020B0A04020102020204" pitchFamily="34" charset="0"/>
                <a:ea typeface="Colfax Regular"/>
              </a:rPr>
              <a:t>In him we were also chosen, having been predestined according to the plan of him who works out everything in conformity with the purpose of his will,</a:t>
            </a:r>
            <a:r>
              <a:rPr lang="en-US" sz="2400" dirty="0">
                <a:solidFill>
                  <a:schemeClr val="bg1"/>
                </a:solidFill>
                <a:effectLst/>
                <a:latin typeface="Arial Black" panose="020B0A04020102020204" pitchFamily="34" charset="0"/>
                <a:ea typeface="Colfax Regular"/>
              </a:rPr>
              <a:t> 12 in order that we, who were the first to put our hope in Christ, might be for the praise of his glory.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6443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3600986"/>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Arial Black" panose="020B0A04020102020204" pitchFamily="34" charset="0"/>
                <a:ea typeface="Colfax Regular"/>
              </a:rPr>
              <a:t>13 And you also were included </a:t>
            </a:r>
            <a:r>
              <a:rPr lang="en-US" sz="2400" b="1" dirty="0">
                <a:solidFill>
                  <a:schemeClr val="bg1"/>
                </a:solidFill>
                <a:effectLst/>
                <a:latin typeface="Arial Black" panose="020B0A04020102020204" pitchFamily="34" charset="0"/>
                <a:ea typeface="Colfax Regular"/>
              </a:rPr>
              <a:t>in Christ when you heard the message of truth, the gospel of your salvation. When you believed, you were marked in him with a seal, the promised Holy Spirit,</a:t>
            </a:r>
            <a:r>
              <a:rPr lang="en-US" sz="2400" dirty="0">
                <a:solidFill>
                  <a:schemeClr val="bg1"/>
                </a:solidFill>
                <a:effectLst/>
                <a:latin typeface="Arial Black" panose="020B0A04020102020204" pitchFamily="34" charset="0"/>
                <a:ea typeface="Colfax Regular"/>
              </a:rPr>
              <a:t> 14 who is a deposit guaranteeing our inheritance until the redemption of those who are God’s possession—to the praise of his glory.</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7560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5247590"/>
          </a:xfrm>
          <a:prstGeom prst="rect">
            <a:avLst/>
          </a:prstGeom>
          <a:noFill/>
        </p:spPr>
        <p:txBody>
          <a:bodyPr wrap="square" rtlCol="0">
            <a:spAutoFit/>
          </a:bodyPr>
          <a:lstStyle/>
          <a:p>
            <a:pPr marL="0" marR="0">
              <a:spcBef>
                <a:spcPts val="0"/>
              </a:spcBef>
              <a:spcAft>
                <a:spcPts val="0"/>
              </a:spcAft>
            </a:pPr>
            <a:r>
              <a:rPr lang="en-US" sz="2300" b="1" dirty="0">
                <a:solidFill>
                  <a:schemeClr val="bg1"/>
                </a:solidFill>
                <a:effectLst/>
                <a:latin typeface="Arial Black" panose="020B0A04020102020204" pitchFamily="34" charset="0"/>
                <a:ea typeface="Colfax Regular"/>
              </a:rPr>
              <a:t>If we are in Christ, we are chosen, adopted, redeemed, purposed, and sealed. </a:t>
            </a:r>
            <a:endParaRPr lang="en-US" sz="23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000" dirty="0">
                <a:solidFill>
                  <a:schemeClr val="bg1"/>
                </a:solidFill>
                <a:effectLst/>
                <a:latin typeface="Arial Black" panose="020B0A04020102020204" pitchFamily="34" charset="0"/>
                <a:ea typeface="Colfax Regular"/>
              </a:rPr>
              <a:t> </a:t>
            </a:r>
            <a:endParaRPr lang="en-US" sz="10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300" dirty="0">
                <a:solidFill>
                  <a:schemeClr val="bg1"/>
                </a:solidFill>
                <a:effectLst/>
                <a:latin typeface="Arial Black" panose="020B0A04020102020204" pitchFamily="34" charset="0"/>
                <a:ea typeface="Colfax Regular"/>
              </a:rPr>
              <a:t>If we are in Christ, </a:t>
            </a:r>
            <a:r>
              <a:rPr lang="en-US" sz="2300" i="1" dirty="0">
                <a:solidFill>
                  <a:schemeClr val="bg1"/>
                </a:solidFill>
                <a:effectLst/>
                <a:latin typeface="Arial Black" panose="020B0A04020102020204" pitchFamily="34" charset="0"/>
                <a:ea typeface="Colfax Regular"/>
              </a:rPr>
              <a:t>we are chosen to be a blessing.</a:t>
            </a:r>
            <a:r>
              <a:rPr lang="en-US" sz="2300" b="1" dirty="0">
                <a:solidFill>
                  <a:schemeClr val="bg1"/>
                </a:solidFill>
                <a:effectLst/>
                <a:latin typeface="Arial Black" panose="020B0A04020102020204" pitchFamily="34" charset="0"/>
                <a:ea typeface="Colfax Regular"/>
              </a:rPr>
              <a:t> </a:t>
            </a:r>
            <a:endParaRPr lang="en-US" sz="23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300" dirty="0">
                <a:solidFill>
                  <a:schemeClr val="bg1"/>
                </a:solidFill>
                <a:effectLst/>
                <a:latin typeface="Arial Black" panose="020B0A04020102020204" pitchFamily="34" charset="0"/>
                <a:ea typeface="Colfax Regular"/>
              </a:rPr>
              <a:t>If we are in Christ, we are</a:t>
            </a:r>
            <a:r>
              <a:rPr lang="en-US" sz="2300" b="1" dirty="0">
                <a:solidFill>
                  <a:schemeClr val="bg1"/>
                </a:solidFill>
                <a:effectLst/>
                <a:latin typeface="Arial Black" panose="020B0A04020102020204" pitchFamily="34" charset="0"/>
                <a:ea typeface="Colfax Regular"/>
              </a:rPr>
              <a:t> </a:t>
            </a:r>
            <a:r>
              <a:rPr lang="en-US" sz="2300" i="1" dirty="0">
                <a:solidFill>
                  <a:schemeClr val="bg1"/>
                </a:solidFill>
                <a:effectLst/>
                <a:latin typeface="Arial Black" panose="020B0A04020102020204" pitchFamily="34" charset="0"/>
                <a:ea typeface="Colfax Regular"/>
              </a:rPr>
              <a:t>adopted to be a part of the family of God.</a:t>
            </a:r>
            <a:r>
              <a:rPr lang="en-US" sz="2300" dirty="0">
                <a:solidFill>
                  <a:schemeClr val="bg1"/>
                </a:solidFill>
                <a:effectLst/>
                <a:latin typeface="Arial Black" panose="020B0A04020102020204" pitchFamily="34" charset="0"/>
                <a:ea typeface="Colfax Regular"/>
              </a:rPr>
              <a:t> </a:t>
            </a:r>
            <a:endParaRPr lang="en-US" sz="23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300" dirty="0">
                <a:solidFill>
                  <a:schemeClr val="bg1"/>
                </a:solidFill>
                <a:effectLst/>
                <a:latin typeface="Arial Black" panose="020B0A04020102020204" pitchFamily="34" charset="0"/>
                <a:ea typeface="Colfax Regular"/>
              </a:rPr>
              <a:t>If we are in Christ, </a:t>
            </a:r>
            <a:r>
              <a:rPr lang="en-US" sz="2300" i="1" dirty="0">
                <a:solidFill>
                  <a:schemeClr val="bg1"/>
                </a:solidFill>
                <a:effectLst/>
                <a:latin typeface="Arial Black" panose="020B0A04020102020204" pitchFamily="34" charset="0"/>
                <a:ea typeface="Colfax Regular"/>
              </a:rPr>
              <a:t>we are redeemed to be free.</a:t>
            </a:r>
            <a:r>
              <a:rPr lang="en-US" sz="2300" b="1" dirty="0">
                <a:solidFill>
                  <a:schemeClr val="bg1"/>
                </a:solidFill>
                <a:effectLst/>
                <a:latin typeface="Arial Black" panose="020B0A04020102020204" pitchFamily="34" charset="0"/>
                <a:ea typeface="Colfax Regular"/>
              </a:rPr>
              <a:t> </a:t>
            </a:r>
            <a:endParaRPr lang="en-US" sz="23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300" dirty="0">
                <a:solidFill>
                  <a:schemeClr val="bg1"/>
                </a:solidFill>
                <a:effectLst/>
                <a:latin typeface="Arial Black" panose="020B0A04020102020204" pitchFamily="34" charset="0"/>
                <a:ea typeface="Colfax Regular"/>
              </a:rPr>
              <a:t>If we are in Christ, </a:t>
            </a:r>
            <a:r>
              <a:rPr lang="en-US" sz="2300" i="1" dirty="0">
                <a:solidFill>
                  <a:schemeClr val="bg1"/>
                </a:solidFill>
                <a:effectLst/>
                <a:latin typeface="Arial Black" panose="020B0A04020102020204" pitchFamily="34" charset="0"/>
                <a:ea typeface="Colfax Regular"/>
              </a:rPr>
              <a:t>we are purposed to live on purpose.</a:t>
            </a:r>
            <a:r>
              <a:rPr lang="en-US" sz="2300" dirty="0">
                <a:solidFill>
                  <a:schemeClr val="bg1"/>
                </a:solidFill>
                <a:effectLst/>
                <a:latin typeface="Arial Black" panose="020B0A04020102020204" pitchFamily="34" charset="0"/>
                <a:ea typeface="Colfax Regular"/>
              </a:rPr>
              <a:t> </a:t>
            </a:r>
            <a:endParaRPr lang="en-US" sz="23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300" dirty="0">
                <a:solidFill>
                  <a:schemeClr val="bg1"/>
                </a:solidFill>
                <a:effectLst/>
                <a:latin typeface="Arial Black" panose="020B0A04020102020204" pitchFamily="34" charset="0"/>
                <a:ea typeface="Colfax Regular"/>
              </a:rPr>
              <a:t>If we are in Christ, </a:t>
            </a:r>
            <a:r>
              <a:rPr lang="en-US" sz="2300" i="1" dirty="0">
                <a:solidFill>
                  <a:schemeClr val="bg1"/>
                </a:solidFill>
                <a:effectLst/>
                <a:latin typeface="Arial Black" panose="020B0A04020102020204" pitchFamily="34" charset="0"/>
                <a:ea typeface="Colfax Regular"/>
              </a:rPr>
              <a:t>we are sealed to be faithful. </a:t>
            </a:r>
            <a:endParaRPr lang="en-US" sz="23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100" u="none" strike="noStrike" dirty="0">
                <a:solidFill>
                  <a:schemeClr val="bg1"/>
                </a:solidFill>
                <a:effectLst/>
                <a:latin typeface="Arial Black" panose="020B0A04020102020204" pitchFamily="34" charset="0"/>
                <a:ea typeface="Colfax Regular"/>
              </a:rPr>
              <a:t> </a:t>
            </a:r>
            <a:endParaRPr lang="en-US" sz="11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300" i="1" dirty="0">
                <a:solidFill>
                  <a:schemeClr val="bg1"/>
                </a:solidFill>
                <a:effectLst/>
                <a:latin typeface="Arial Black" panose="020B0A04020102020204" pitchFamily="34" charset="0"/>
                <a:ea typeface="Colfax Regular"/>
              </a:rPr>
              <a:t>No matter how I feel about myself the truth is that I am chosen, adopted, redeemed, purposed, and sealed</a:t>
            </a:r>
            <a:r>
              <a:rPr lang="en-US" sz="1800" i="1" dirty="0">
                <a:solidFill>
                  <a:srgbClr val="000000"/>
                </a:solidFill>
                <a:effectLst/>
                <a:latin typeface="Arial" panose="020B0604020202020204" pitchFamily="34" charset="0"/>
                <a:ea typeface="Colfax Regular"/>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494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1477328"/>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When you are in Christ: </a:t>
            </a:r>
            <a:r>
              <a:rPr lang="en-US" sz="2400" i="1"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No matter how I feel about myself the truth is that I am chosen, adopted, redeemed, purposed, and sealed.</a:t>
            </a:r>
            <a:endParaRPr lang="en-US" sz="24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6482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3323987"/>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Arial Black" panose="020B0A04020102020204" pitchFamily="34" charset="0"/>
                <a:ea typeface="Colfax Regular"/>
              </a:rPr>
              <a:t>Ephesians 1:1-3 (NKJV) Paul, an apostle of Jesus Christ by the will of God,</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To the saints who are in Ephesus, and faithful in Christ Jesus:</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2 Grace to you and peace from God our Father and the Lord Jesus Christ.</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3 Blessed be the God and Father of our Lord Jesus Christ, who has blessed us with every spiritual blessing in the heavenly places in Christ,</a:t>
            </a:r>
            <a:endParaRPr lang="en-US" sz="2400" dirty="0">
              <a:solidFill>
                <a:schemeClr val="bg1"/>
              </a:solidFill>
              <a:effectLst/>
              <a:latin typeface="Arial Black" panose="020B0A040201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307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2215991"/>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To the faithful “in Christ Jesus”.</a:t>
            </a:r>
            <a:endParaRPr lang="en-US" sz="24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Who (Christ) has blessed us with every spiritual blessing in the heavenly places “in Christ”.</a:t>
            </a:r>
            <a:endParaRPr lang="en-US" sz="24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Everything Paul was about to share was about being found “in Christ.”</a:t>
            </a:r>
            <a:endParaRPr lang="en-US" sz="2400" dirty="0">
              <a:solidFill>
                <a:schemeClr val="bg1"/>
              </a:solidFill>
              <a:effectLst/>
              <a:latin typeface="Arial Black" panose="020B0A04020102020204" pitchFamily="34" charset="0"/>
              <a:ea typeface="Colfax Regular"/>
            </a:endParaRPr>
          </a:p>
          <a:p>
            <a:endParaRPr lang="en-US" dirty="0"/>
          </a:p>
        </p:txBody>
      </p:sp>
    </p:spTree>
    <p:extLst>
      <p:ext uri="{BB962C8B-B14F-4D97-AF65-F5344CB8AC3E}">
        <p14:creationId xmlns:p14="http://schemas.microsoft.com/office/powerpoint/2010/main" val="216668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3970318"/>
          </a:xfrm>
          <a:prstGeom prst="rect">
            <a:avLst/>
          </a:prstGeom>
          <a:noFill/>
        </p:spPr>
        <p:txBody>
          <a:bodyPr wrap="square" rtlCol="0">
            <a:spAutoFit/>
          </a:bodyPr>
          <a:lstStyle/>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BEING IN CHRIST IS ABOUT POSITION AND IDENTITY</a:t>
            </a:r>
          </a:p>
          <a:p>
            <a:pPr marL="0" marR="0">
              <a:spcBef>
                <a:spcPts val="0"/>
              </a:spcBef>
              <a:spcAft>
                <a:spcPts val="0"/>
              </a:spcAft>
            </a:pP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Acts 3:19 (NIV)</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19 Repent, then, and turn to God, so that your sins may be wiped out, that times of refreshing may come from the Lord,</a:t>
            </a:r>
            <a:endParaRPr lang="en-US" sz="2400" dirty="0">
              <a:solidFill>
                <a:schemeClr val="bg1"/>
              </a:solidFill>
              <a:effectLst/>
              <a:latin typeface="Arial Black" panose="020B0A040201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Repentance means we change our course—recalculate our trajectory.</a:t>
            </a:r>
            <a:endParaRPr lang="en-US" sz="24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Before faith in Christ, we were headed in our own direction and doing our own thing in pursuit of sin.</a:t>
            </a:r>
            <a:endParaRPr lang="en-US" sz="24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140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2400657"/>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Arial Black" panose="020B0A04020102020204" pitchFamily="34" charset="0"/>
                <a:ea typeface="Colfax Regular"/>
              </a:rPr>
              <a:t>2 Corinthians 5:17 (NKJV)</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17 Therefore, if anyone is in Christ, he is a new creation; old things have passed away; behold, all things have become new.</a:t>
            </a:r>
            <a:endParaRPr lang="en-US" sz="2400" dirty="0">
              <a:solidFill>
                <a:schemeClr val="bg1"/>
              </a:solidFill>
              <a:effectLst/>
              <a:latin typeface="Arial Black" panose="020B0A040201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The closer we get to Jesus, the more our identity changes.</a:t>
            </a:r>
            <a:endParaRPr lang="en-US" sz="24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8799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5078313"/>
          </a:xfrm>
          <a:prstGeom prst="rect">
            <a:avLst/>
          </a:prstGeom>
          <a:noFill/>
        </p:spPr>
        <p:txBody>
          <a:bodyPr wrap="square" rtlCol="0">
            <a:spAutoFit/>
          </a:bodyPr>
          <a:lstStyle/>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The Character of the New Man</a:t>
            </a:r>
          </a:p>
          <a:p>
            <a:pPr marL="0" marR="0">
              <a:spcBef>
                <a:spcPts val="0"/>
              </a:spcBef>
              <a:spcAft>
                <a:spcPts val="0"/>
              </a:spcAft>
            </a:pP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Colossians 3:12-14 (NIV) Therefore, as God’s chosen people, holy and dearly loved, clothe yourselves with </a:t>
            </a:r>
            <a:r>
              <a:rPr lang="en-US" sz="2400" b="1" dirty="0">
                <a:solidFill>
                  <a:schemeClr val="bg1"/>
                </a:solidFill>
                <a:effectLst/>
                <a:latin typeface="Arial Black" panose="020B0A04020102020204" pitchFamily="34" charset="0"/>
                <a:ea typeface="Colfax Regular"/>
              </a:rPr>
              <a:t>compassion, kindness, humility, gentleness and patience.</a:t>
            </a:r>
            <a:r>
              <a:rPr lang="en-US" sz="2400" dirty="0">
                <a:solidFill>
                  <a:schemeClr val="bg1"/>
                </a:solidFill>
                <a:effectLst/>
                <a:latin typeface="Arial Black" panose="020B0A04020102020204" pitchFamily="34" charset="0"/>
                <a:ea typeface="Colfax Regular"/>
              </a:rPr>
              <a:t> 13 Bear with each other and forgive one another if any of you has a grievance against someone. Forgive as the Lord forgave you. 14 And over all these virtues put on love, which binds them all together in perfect unity.</a:t>
            </a:r>
            <a:endParaRPr lang="en-US" sz="2400" dirty="0">
              <a:solidFill>
                <a:schemeClr val="bg1"/>
              </a:solidFill>
              <a:effectLst/>
              <a:latin typeface="Arial Black" panose="020B0A040201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latin typeface="Arial Black" panose="020B0A04020102020204" pitchFamily="34" charset="0"/>
                <a:ea typeface="Colfax Regular"/>
                <a:cs typeface="Times New Roman" panose="02020603050405020304" pitchFamily="18" charset="0"/>
              </a:rPr>
              <a:t>We are to clothe ourselves in the Christ-like attitudes that are listed.</a:t>
            </a:r>
            <a:endParaRPr lang="en-US" sz="2400" dirty="0">
              <a:solidFill>
                <a:schemeClr val="bg1"/>
              </a:solidFill>
              <a:effectLst/>
              <a:latin typeface="Arial Black" panose="020B0A040201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7832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4247317"/>
          </a:xfrm>
          <a:prstGeom prst="rect">
            <a:avLst/>
          </a:prstGeom>
          <a:noFill/>
        </p:spPr>
        <p:txBody>
          <a:bodyPr wrap="square" rtlCol="0">
            <a:spAutoFit/>
          </a:bodyPr>
          <a:lstStyle/>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BEING IN CHRIST AFFECTS EVERY PART OF OUR LIVES</a:t>
            </a:r>
          </a:p>
          <a:p>
            <a:pPr marL="0" marR="0">
              <a:spcBef>
                <a:spcPts val="0"/>
              </a:spcBef>
              <a:spcAft>
                <a:spcPts val="0"/>
              </a:spcAft>
            </a:pP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2400" dirty="0">
                <a:solidFill>
                  <a:schemeClr val="bg1"/>
                </a:solidFill>
                <a:effectLst/>
                <a:latin typeface="Arial Black" panose="020B0A04020102020204" pitchFamily="34" charset="0"/>
                <a:ea typeface="Colfax Regular"/>
              </a:rPr>
              <a:t>Ephesians 1:4-14 (NIV) For he chose us in him before the creation of the world to be holy and blameless in his sight. In love 5 he predestined us for adoption to sonship through Jesus Christ, in accordance with his pleasure and will— 6 to the praise of his glorious grace, which he has freely given us in the One he loves.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8396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47647-1579-F78F-E2AD-4FF1291D2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FED904-CC97-80C7-A63B-AFECE59C9921}"/>
              </a:ext>
            </a:extLst>
          </p:cNvPr>
          <p:cNvSpPr/>
          <p:nvPr/>
        </p:nvSpPr>
        <p:spPr>
          <a:xfrm>
            <a:off x="5862965" y="2255465"/>
            <a:ext cx="184730" cy="1015663"/>
          </a:xfrm>
          <a:prstGeom prst="rect">
            <a:avLst/>
          </a:prstGeom>
          <a:noFill/>
        </p:spPr>
        <p:txBody>
          <a:bodyPr wrap="none" lIns="91440" tIns="45720" rIns="91440" bIns="45720">
            <a:spAutoFit/>
          </a:bodyPr>
          <a:lstStyle/>
          <a:p>
            <a:pPr algn="ctr"/>
            <a:endParaRPr lang="en-US" sz="60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A34CB55-BCFE-37F1-5ECC-7D1C5FD9155A}"/>
              </a:ext>
            </a:extLst>
          </p:cNvPr>
          <p:cNvSpPr txBox="1"/>
          <p:nvPr/>
        </p:nvSpPr>
        <p:spPr>
          <a:xfrm>
            <a:off x="6096000" y="2763297"/>
            <a:ext cx="45719" cy="369332"/>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BD2A288F-3566-4AE3-CE2D-707E5EB9DDEC}"/>
              </a:ext>
            </a:extLst>
          </p:cNvPr>
          <p:cNvSpPr txBox="1"/>
          <p:nvPr/>
        </p:nvSpPr>
        <p:spPr>
          <a:xfrm>
            <a:off x="3902794" y="287288"/>
            <a:ext cx="4105072" cy="800219"/>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Colfax Regular"/>
              </a:rPr>
              <a:t>“Life In Christ” </a:t>
            </a:r>
            <a:endParaRPr lang="en-US" sz="28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7A50FFA4-C38F-43CE-8111-2B8B762A7F5B}"/>
              </a:ext>
            </a:extLst>
          </p:cNvPr>
          <p:cNvSpPr txBox="1"/>
          <p:nvPr/>
        </p:nvSpPr>
        <p:spPr>
          <a:xfrm>
            <a:off x="626136" y="1240599"/>
            <a:ext cx="11031166" cy="3877985"/>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Arial Black" panose="020B0A04020102020204" pitchFamily="34" charset="0"/>
                <a:ea typeface="Colfax Regular"/>
              </a:rPr>
              <a:t>7 </a:t>
            </a:r>
            <a:r>
              <a:rPr lang="en-US" sz="2400" b="1" dirty="0">
                <a:solidFill>
                  <a:schemeClr val="bg1"/>
                </a:solidFill>
                <a:effectLst/>
                <a:latin typeface="Arial Black" panose="020B0A04020102020204" pitchFamily="34" charset="0"/>
                <a:ea typeface="Colfax Regular"/>
              </a:rPr>
              <a:t>In him we have redemption</a:t>
            </a:r>
            <a:r>
              <a:rPr lang="en-US" sz="2400" dirty="0">
                <a:solidFill>
                  <a:schemeClr val="bg1"/>
                </a:solidFill>
                <a:effectLst/>
                <a:latin typeface="Arial Black" panose="020B0A04020102020204" pitchFamily="34" charset="0"/>
                <a:ea typeface="Colfax Regular"/>
              </a:rPr>
              <a:t> </a:t>
            </a:r>
            <a:r>
              <a:rPr lang="en-US" sz="2400" b="1" dirty="0">
                <a:solidFill>
                  <a:schemeClr val="bg1"/>
                </a:solidFill>
                <a:effectLst/>
                <a:latin typeface="Arial Black" panose="020B0A04020102020204" pitchFamily="34" charset="0"/>
                <a:ea typeface="Colfax Regular"/>
              </a:rPr>
              <a:t>through his blood, the forgiveness of sins, in accordance with the riches of God’s grace 8 that he lavished on us</a:t>
            </a:r>
            <a:r>
              <a:rPr lang="en-US" sz="2400" dirty="0">
                <a:solidFill>
                  <a:schemeClr val="bg1"/>
                </a:solidFill>
                <a:effectLst/>
                <a:latin typeface="Arial Black" panose="020B0A04020102020204" pitchFamily="34" charset="0"/>
                <a:ea typeface="Colfax Regular"/>
              </a:rPr>
              <a:t>. With all wisdom and understanding, 9 he made known to us the mystery of his will according to his good pleasure, which he purposed in Christ, 10 to be put into effect when the times reach their fulfillment —to bring unity to all things in heaven and on earth under Christ.</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chemeClr val="bg1"/>
                </a:solidFill>
                <a:effectLst/>
                <a:latin typeface="Arial Black" panose="020B0A04020102020204" pitchFamily="34" charset="0"/>
                <a:ea typeface="Colfax Regular"/>
              </a:rPr>
              <a:t> </a:t>
            </a:r>
            <a:endParaRPr lang="en-US" sz="2400" dirty="0">
              <a:solidFill>
                <a:schemeClr val="bg1"/>
              </a:solidFill>
              <a:effectLst/>
              <a:latin typeface="Arial Black" panose="020B0A040201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olfax Regular"/>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5016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853</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STLiti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Outreach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 Gambill</dc:creator>
  <cp:lastModifiedBy>Janet Cook</cp:lastModifiedBy>
  <cp:revision>13</cp:revision>
  <dcterms:created xsi:type="dcterms:W3CDTF">2023-06-27T20:23:33Z</dcterms:created>
  <dcterms:modified xsi:type="dcterms:W3CDTF">2024-07-19T16:00:12Z</dcterms:modified>
</cp:coreProperties>
</file>