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61" r:id="rId2"/>
    <p:sldId id="257" r:id="rId3"/>
    <p:sldId id="272" r:id="rId4"/>
    <p:sldId id="273" r:id="rId5"/>
    <p:sldId id="274" r:id="rId6"/>
    <p:sldId id="281" r:id="rId7"/>
    <p:sldId id="275" r:id="rId8"/>
    <p:sldId id="277" r:id="rId9"/>
    <p:sldId id="276" r:id="rId10"/>
    <p:sldId id="282" r:id="rId11"/>
    <p:sldId id="278" r:id="rId12"/>
    <p:sldId id="283" r:id="rId13"/>
    <p:sldId id="279" r:id="rId14"/>
    <p:sldId id="284" r:id="rId15"/>
    <p:sldId id="280"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19" autoAdjust="0"/>
    <p:restoredTop sz="95926" autoAdjust="0"/>
  </p:normalViewPr>
  <p:slideViewPr>
    <p:cSldViewPr>
      <p:cViewPr varScale="1">
        <p:scale>
          <a:sx n="94" d="100"/>
          <a:sy n="94" d="100"/>
        </p:scale>
        <p:origin x="17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328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30853-4E6F-49D9-94BB-5BA28A75093B}" type="datetimeFigureOut">
              <a:rPr lang="en-US" smtClean="0"/>
              <a:t>5/24/2024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009CB-5AF7-49B2-A26D-475AE5D965CC}" type="slidenum">
              <a:rPr lang="en-US" smtClean="0"/>
              <a:t>‹#›</a:t>
            </a:fld>
            <a:endParaRPr lang="en-US"/>
          </a:p>
        </p:txBody>
      </p:sp>
    </p:spTree>
    <p:extLst>
      <p:ext uri="{BB962C8B-B14F-4D97-AF65-F5344CB8AC3E}">
        <p14:creationId xmlns:p14="http://schemas.microsoft.com/office/powerpoint/2010/main" val="85332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009CB-5AF7-49B2-A26D-475AE5D965CC}" type="slidenum">
              <a:rPr lang="en-US" smtClean="0"/>
              <a:t>1</a:t>
            </a:fld>
            <a:endParaRPr lang="en-US"/>
          </a:p>
        </p:txBody>
      </p:sp>
    </p:spTree>
    <p:extLst>
      <p:ext uri="{BB962C8B-B14F-4D97-AF65-F5344CB8AC3E}">
        <p14:creationId xmlns:p14="http://schemas.microsoft.com/office/powerpoint/2010/main" val="220573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0453-7CDB-53C2-2D4D-4E36B6E4E86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CBE5C6-F5E9-0E3E-1252-31C3BDF264E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57A2AD-386A-676A-43C4-5717D4C7CDB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8BCDC2-A90F-14C2-4D68-7D71819A2E8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C89D741-45B9-7230-FDE2-6779AAF72C8C}"/>
              </a:ext>
            </a:extLst>
          </p:cNvPr>
          <p:cNvSpPr>
            <a:spLocks noGrp="1"/>
          </p:cNvSpPr>
          <p:nvPr>
            <p:ph type="sldNum" sz="quarter" idx="12"/>
          </p:nvPr>
        </p:nvSpPr>
        <p:spPr/>
        <p:txBody>
          <a:bodyPr/>
          <a:lstStyle>
            <a:lvl1pPr>
              <a:defRPr/>
            </a:lvl1pPr>
          </a:lstStyle>
          <a:p>
            <a:fld id="{B7389D31-0BE4-3543-A876-0D270C39313F}" type="slidenum">
              <a:rPr lang="en-US" altLang="en-US"/>
              <a:pPr/>
              <a:t>‹#›</a:t>
            </a:fld>
            <a:endParaRPr lang="en-US" altLang="en-US"/>
          </a:p>
        </p:txBody>
      </p:sp>
    </p:spTree>
    <p:extLst>
      <p:ext uri="{BB962C8B-B14F-4D97-AF65-F5344CB8AC3E}">
        <p14:creationId xmlns:p14="http://schemas.microsoft.com/office/powerpoint/2010/main" val="217853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FEC88-4756-C51F-E026-63F8860603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3DFEA7-ECB6-068A-0777-15BDAB55F9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52837-FED7-E1A5-F2D5-2B12F90257F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74AA62C-9AA6-9DA2-DB35-53CEAE24EF0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0A2CA5A-9110-BCD2-C7BF-C4039BBE2BD5}"/>
              </a:ext>
            </a:extLst>
          </p:cNvPr>
          <p:cNvSpPr>
            <a:spLocks noGrp="1"/>
          </p:cNvSpPr>
          <p:nvPr>
            <p:ph type="sldNum" sz="quarter" idx="12"/>
          </p:nvPr>
        </p:nvSpPr>
        <p:spPr/>
        <p:txBody>
          <a:bodyPr/>
          <a:lstStyle>
            <a:lvl1pPr>
              <a:defRPr/>
            </a:lvl1pPr>
          </a:lstStyle>
          <a:p>
            <a:fld id="{EF839F9E-48F2-CE49-B4F5-D8414201729B}" type="slidenum">
              <a:rPr lang="en-US" altLang="en-US"/>
              <a:pPr/>
              <a:t>‹#›</a:t>
            </a:fld>
            <a:endParaRPr lang="en-US" altLang="en-US"/>
          </a:p>
        </p:txBody>
      </p:sp>
    </p:spTree>
    <p:extLst>
      <p:ext uri="{BB962C8B-B14F-4D97-AF65-F5344CB8AC3E}">
        <p14:creationId xmlns:p14="http://schemas.microsoft.com/office/powerpoint/2010/main" val="298637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B0055B-C34F-A813-FEBB-E38D34CE6B2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A83D9E-E411-C654-8239-3869E2A6DCCD}"/>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2617B-99BC-1254-8A12-A62D3EC6F71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65900C4-1BE4-FB1F-C6FE-6A6130E1AEF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22B9375-8330-DC72-A849-990ABC61643A}"/>
              </a:ext>
            </a:extLst>
          </p:cNvPr>
          <p:cNvSpPr>
            <a:spLocks noGrp="1"/>
          </p:cNvSpPr>
          <p:nvPr>
            <p:ph type="sldNum" sz="quarter" idx="12"/>
          </p:nvPr>
        </p:nvSpPr>
        <p:spPr/>
        <p:txBody>
          <a:bodyPr/>
          <a:lstStyle>
            <a:lvl1pPr>
              <a:defRPr/>
            </a:lvl1pPr>
          </a:lstStyle>
          <a:p>
            <a:fld id="{601C55FC-5F25-934A-A358-9D7ACBBA482E}" type="slidenum">
              <a:rPr lang="en-US" altLang="en-US"/>
              <a:pPr/>
              <a:t>‹#›</a:t>
            </a:fld>
            <a:endParaRPr lang="en-US" altLang="en-US"/>
          </a:p>
        </p:txBody>
      </p:sp>
    </p:spTree>
    <p:extLst>
      <p:ext uri="{BB962C8B-B14F-4D97-AF65-F5344CB8AC3E}">
        <p14:creationId xmlns:p14="http://schemas.microsoft.com/office/powerpoint/2010/main" val="361387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5094-8448-4CF0-E020-3459B20CAD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6C130-D8A3-47C2-59E9-7079C83053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7AD69-EEAC-0DE4-C4E1-25DD8E08FF5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C61C70B-348F-54E7-11CF-51C20A03327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48B38D7-D5BD-D885-2B8C-4078AFA3778F}"/>
              </a:ext>
            </a:extLst>
          </p:cNvPr>
          <p:cNvSpPr>
            <a:spLocks noGrp="1"/>
          </p:cNvSpPr>
          <p:nvPr>
            <p:ph type="sldNum" sz="quarter" idx="12"/>
          </p:nvPr>
        </p:nvSpPr>
        <p:spPr/>
        <p:txBody>
          <a:bodyPr/>
          <a:lstStyle>
            <a:lvl1pPr>
              <a:defRPr/>
            </a:lvl1pPr>
          </a:lstStyle>
          <a:p>
            <a:fld id="{3EA343A4-44DF-624A-8F9B-91E6A711C6E1}" type="slidenum">
              <a:rPr lang="en-US" altLang="en-US"/>
              <a:pPr/>
              <a:t>‹#›</a:t>
            </a:fld>
            <a:endParaRPr lang="en-US" altLang="en-US"/>
          </a:p>
        </p:txBody>
      </p:sp>
    </p:spTree>
    <p:extLst>
      <p:ext uri="{BB962C8B-B14F-4D97-AF65-F5344CB8AC3E}">
        <p14:creationId xmlns:p14="http://schemas.microsoft.com/office/powerpoint/2010/main" val="362385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374B-7A0C-8BB5-3E59-856747FDC11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9DC7BE-2FC0-4617-8314-A13A13E0294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3CB7B6E-FFBA-1D9E-C541-A89E7ED0A46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1009F27-2AED-BC74-652B-FE5C9EC42AC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C93C831-4E52-1631-7C6A-CE7D591A62E2}"/>
              </a:ext>
            </a:extLst>
          </p:cNvPr>
          <p:cNvSpPr>
            <a:spLocks noGrp="1"/>
          </p:cNvSpPr>
          <p:nvPr>
            <p:ph type="sldNum" sz="quarter" idx="12"/>
          </p:nvPr>
        </p:nvSpPr>
        <p:spPr/>
        <p:txBody>
          <a:bodyPr/>
          <a:lstStyle>
            <a:lvl1pPr>
              <a:defRPr/>
            </a:lvl1pPr>
          </a:lstStyle>
          <a:p>
            <a:fld id="{0C24F4F1-2867-1B4D-9420-87293E03E1A5}" type="slidenum">
              <a:rPr lang="en-US" altLang="en-US"/>
              <a:pPr/>
              <a:t>‹#›</a:t>
            </a:fld>
            <a:endParaRPr lang="en-US" altLang="en-US"/>
          </a:p>
        </p:txBody>
      </p:sp>
    </p:spTree>
    <p:extLst>
      <p:ext uri="{BB962C8B-B14F-4D97-AF65-F5344CB8AC3E}">
        <p14:creationId xmlns:p14="http://schemas.microsoft.com/office/powerpoint/2010/main" val="47956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D182-3336-C44C-CC0A-A71F2D3285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B7265A-F3D1-0631-BCC9-A67ADD1F30C0}"/>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560194-DC72-503C-9653-1B2BCF1F51A5}"/>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38A586-02B6-8DC1-968A-B3A012D04A9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68128F0-0CBA-9AC2-0A86-F925C2AD1E3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1A8EBE2-40A3-E818-6B01-4B05A3B867BB}"/>
              </a:ext>
            </a:extLst>
          </p:cNvPr>
          <p:cNvSpPr>
            <a:spLocks noGrp="1"/>
          </p:cNvSpPr>
          <p:nvPr>
            <p:ph type="sldNum" sz="quarter" idx="12"/>
          </p:nvPr>
        </p:nvSpPr>
        <p:spPr/>
        <p:txBody>
          <a:bodyPr/>
          <a:lstStyle>
            <a:lvl1pPr>
              <a:defRPr/>
            </a:lvl1pPr>
          </a:lstStyle>
          <a:p>
            <a:fld id="{AA92934A-7560-4B4F-9EDD-750D0329AF63}" type="slidenum">
              <a:rPr lang="en-US" altLang="en-US"/>
              <a:pPr/>
              <a:t>‹#›</a:t>
            </a:fld>
            <a:endParaRPr lang="en-US" altLang="en-US"/>
          </a:p>
        </p:txBody>
      </p:sp>
    </p:spTree>
    <p:extLst>
      <p:ext uri="{BB962C8B-B14F-4D97-AF65-F5344CB8AC3E}">
        <p14:creationId xmlns:p14="http://schemas.microsoft.com/office/powerpoint/2010/main" val="380869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5895A-86C0-0E84-4B29-33301E2D236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0AC6A1-C151-9AE3-5170-E5D0F3C9EA6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CA4649-7396-4BE3-0974-F96B8FDA18E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A8C52C-0266-98DC-3252-D087C09BCAD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02F684-17EF-BE85-6DC2-682EA25C280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64279-167F-2CF0-E9D8-CF2691F00BD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3749277-F942-FEB4-BB8F-C61B3DCA293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2BAF483-32AD-4BCF-5788-D18548DA1834}"/>
              </a:ext>
            </a:extLst>
          </p:cNvPr>
          <p:cNvSpPr>
            <a:spLocks noGrp="1"/>
          </p:cNvSpPr>
          <p:nvPr>
            <p:ph type="sldNum" sz="quarter" idx="12"/>
          </p:nvPr>
        </p:nvSpPr>
        <p:spPr/>
        <p:txBody>
          <a:bodyPr/>
          <a:lstStyle>
            <a:lvl1pPr>
              <a:defRPr/>
            </a:lvl1pPr>
          </a:lstStyle>
          <a:p>
            <a:fld id="{63EE39EB-921C-8348-B21F-C77CC604E503}" type="slidenum">
              <a:rPr lang="en-US" altLang="en-US"/>
              <a:pPr/>
              <a:t>‹#›</a:t>
            </a:fld>
            <a:endParaRPr lang="en-US" altLang="en-US"/>
          </a:p>
        </p:txBody>
      </p:sp>
    </p:spTree>
    <p:extLst>
      <p:ext uri="{BB962C8B-B14F-4D97-AF65-F5344CB8AC3E}">
        <p14:creationId xmlns:p14="http://schemas.microsoft.com/office/powerpoint/2010/main" val="289108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9A90-0048-22CA-211B-ADD1ECD100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4E7FA9-8A20-23D6-9D18-984D294D9DB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020EFA6-1DF9-2CB7-D04C-AEEEDDB77A1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0FE4B73-75C9-35CA-E5AD-867558DEC3C7}"/>
              </a:ext>
            </a:extLst>
          </p:cNvPr>
          <p:cNvSpPr>
            <a:spLocks noGrp="1"/>
          </p:cNvSpPr>
          <p:nvPr>
            <p:ph type="sldNum" sz="quarter" idx="12"/>
          </p:nvPr>
        </p:nvSpPr>
        <p:spPr/>
        <p:txBody>
          <a:bodyPr/>
          <a:lstStyle>
            <a:lvl1pPr>
              <a:defRPr/>
            </a:lvl1pPr>
          </a:lstStyle>
          <a:p>
            <a:fld id="{0BDD9B6D-1AD1-9B40-8BC5-C05CB6A8C800}" type="slidenum">
              <a:rPr lang="en-US" altLang="en-US"/>
              <a:pPr/>
              <a:t>‹#›</a:t>
            </a:fld>
            <a:endParaRPr lang="en-US" altLang="en-US"/>
          </a:p>
        </p:txBody>
      </p:sp>
    </p:spTree>
    <p:extLst>
      <p:ext uri="{BB962C8B-B14F-4D97-AF65-F5344CB8AC3E}">
        <p14:creationId xmlns:p14="http://schemas.microsoft.com/office/powerpoint/2010/main" val="328331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544DE-A957-E549-4518-D6A1EBE3456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AE73250-E3B4-D878-0922-FD1FEF512A3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7103556-84A0-DFC6-4EEC-AC73573A5A6C}"/>
              </a:ext>
            </a:extLst>
          </p:cNvPr>
          <p:cNvSpPr>
            <a:spLocks noGrp="1"/>
          </p:cNvSpPr>
          <p:nvPr>
            <p:ph type="sldNum" sz="quarter" idx="12"/>
          </p:nvPr>
        </p:nvSpPr>
        <p:spPr/>
        <p:txBody>
          <a:bodyPr/>
          <a:lstStyle>
            <a:lvl1pPr>
              <a:defRPr/>
            </a:lvl1pPr>
          </a:lstStyle>
          <a:p>
            <a:fld id="{D4BEEA63-743B-004B-8110-F1EC25A19F6B}" type="slidenum">
              <a:rPr lang="en-US" altLang="en-US"/>
              <a:pPr/>
              <a:t>‹#›</a:t>
            </a:fld>
            <a:endParaRPr lang="en-US" altLang="en-US"/>
          </a:p>
        </p:txBody>
      </p:sp>
    </p:spTree>
    <p:extLst>
      <p:ext uri="{BB962C8B-B14F-4D97-AF65-F5344CB8AC3E}">
        <p14:creationId xmlns:p14="http://schemas.microsoft.com/office/powerpoint/2010/main" val="245195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7F1F-A8ED-0763-863B-0BCF6EC9484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06A3E1-950E-BB77-9436-71F419AEDF2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5F63BB-93BC-FC5A-A02C-B544E67E351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47B29D-1AB8-74CA-E703-29EB912A1DA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CF87E6E-3104-4C8D-2C01-4D75DEE8E81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F389FCF-BCC0-5F6B-D8DA-2497F708E6EF}"/>
              </a:ext>
            </a:extLst>
          </p:cNvPr>
          <p:cNvSpPr>
            <a:spLocks noGrp="1"/>
          </p:cNvSpPr>
          <p:nvPr>
            <p:ph type="sldNum" sz="quarter" idx="12"/>
          </p:nvPr>
        </p:nvSpPr>
        <p:spPr/>
        <p:txBody>
          <a:bodyPr/>
          <a:lstStyle>
            <a:lvl1pPr>
              <a:defRPr/>
            </a:lvl1pPr>
          </a:lstStyle>
          <a:p>
            <a:fld id="{4C381482-ED8E-8648-B0A1-5E9ED651B1BA}" type="slidenum">
              <a:rPr lang="en-US" altLang="en-US"/>
              <a:pPr/>
              <a:t>‹#›</a:t>
            </a:fld>
            <a:endParaRPr lang="en-US" altLang="en-US"/>
          </a:p>
        </p:txBody>
      </p:sp>
    </p:spTree>
    <p:extLst>
      <p:ext uri="{BB962C8B-B14F-4D97-AF65-F5344CB8AC3E}">
        <p14:creationId xmlns:p14="http://schemas.microsoft.com/office/powerpoint/2010/main" val="317373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0E86-C774-25E4-95D5-564C147509A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C86706-341E-56AB-DD14-18C89CDA673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ABB9C0-B827-E0D4-37BE-D257DC0F56E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10FD6C-F05D-3B89-3A2B-50ECB1EECE3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926524F-6EA7-4BC0-180F-E6494F5A372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C73EB7F-8876-8141-6D7A-E7D9613B7E1D}"/>
              </a:ext>
            </a:extLst>
          </p:cNvPr>
          <p:cNvSpPr>
            <a:spLocks noGrp="1"/>
          </p:cNvSpPr>
          <p:nvPr>
            <p:ph type="sldNum" sz="quarter" idx="12"/>
          </p:nvPr>
        </p:nvSpPr>
        <p:spPr/>
        <p:txBody>
          <a:bodyPr/>
          <a:lstStyle>
            <a:lvl1pPr>
              <a:defRPr/>
            </a:lvl1pPr>
          </a:lstStyle>
          <a:p>
            <a:fld id="{A654823D-161C-C04F-B40F-D3BB7DDE3DAD}" type="slidenum">
              <a:rPr lang="en-US" altLang="en-US"/>
              <a:pPr/>
              <a:t>‹#›</a:t>
            </a:fld>
            <a:endParaRPr lang="en-US" altLang="en-US"/>
          </a:p>
        </p:txBody>
      </p:sp>
    </p:spTree>
    <p:extLst>
      <p:ext uri="{BB962C8B-B14F-4D97-AF65-F5344CB8AC3E}">
        <p14:creationId xmlns:p14="http://schemas.microsoft.com/office/powerpoint/2010/main" val="10484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CB4A756-8B64-8C16-D2B7-E4763A9FD70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23D9C28-4684-4EED-7911-4A7A2452A6B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8D81277-9354-7222-33FD-31C3770745D8}"/>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19AE4DFF-2B84-D008-1A0A-E95B609B4867}"/>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64A6499C-928D-4064-335F-F865C2348231}"/>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A6486442-3E80-5547-9F67-12B202B81C6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2pPr>
      <a:lvl3pPr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3pPr>
      <a:lvl4pPr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4pPr>
      <a:lvl5pPr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5pPr>
      <a:lvl6pPr marL="4572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6pPr>
      <a:lvl7pPr marL="9144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7pPr>
      <a:lvl8pPr marL="13716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8pPr>
      <a:lvl9pPr marL="18288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CD8312-AB74-7027-6EA1-DA74E4B87B54}"/>
              </a:ext>
            </a:extLst>
          </p:cNvPr>
          <p:cNvSpPr txBox="1"/>
          <p:nvPr/>
        </p:nvSpPr>
        <p:spPr>
          <a:xfrm>
            <a:off x="685800" y="4419600"/>
            <a:ext cx="5867400" cy="1785104"/>
          </a:xfrm>
          <a:prstGeom prst="rect">
            <a:avLst/>
          </a:prstGeom>
          <a:noFill/>
        </p:spPr>
        <p:txBody>
          <a:bodyPr wrap="square" rtlCol="0">
            <a:spAutoFit/>
          </a:bodyPr>
          <a:lstStyle/>
          <a:p>
            <a:pPr marL="0" marR="0" algn="ctr">
              <a:spcBef>
                <a:spcPts val="0"/>
              </a:spcBef>
              <a:spcAft>
                <a:spcPts val="0"/>
              </a:spcAft>
            </a:pPr>
            <a:r>
              <a:rPr lang="en-US" sz="2200" b="1" dirty="0">
                <a:solidFill>
                  <a:schemeClr val="bg1"/>
                </a:solidFill>
                <a:effectLst/>
                <a:highlight>
                  <a:srgbClr val="800000"/>
                </a:highlight>
                <a:latin typeface="Arial Black" panose="020B0A04020102020204" pitchFamily="34" charset="0"/>
                <a:ea typeface="Aptos" panose="020B0004020202020204" pitchFamily="34" charset="0"/>
                <a:cs typeface="Times New Roman" panose="02020603050405020304" pitchFamily="18" charset="0"/>
              </a:rPr>
              <a:t>“Radical Revival” </a:t>
            </a:r>
          </a:p>
          <a:p>
            <a:pPr marL="0" marR="0" algn="ctr">
              <a:spcBef>
                <a:spcPts val="0"/>
              </a:spcBef>
              <a:spcAft>
                <a:spcPts val="0"/>
              </a:spcAft>
            </a:pPr>
            <a:r>
              <a:rPr lang="en-US" sz="2200" b="1" dirty="0">
                <a:solidFill>
                  <a:schemeClr val="bg1"/>
                </a:solidFill>
                <a:effectLst/>
                <a:highlight>
                  <a:srgbClr val="800000"/>
                </a:highlight>
                <a:latin typeface="Arial Black" panose="020B0A04020102020204" pitchFamily="34" charset="0"/>
                <a:ea typeface="Aptos" panose="020B0004020202020204" pitchFamily="34" charset="0"/>
                <a:cs typeface="Times New Roman" panose="02020603050405020304" pitchFamily="18" charset="0"/>
              </a:rPr>
              <a:t>Series of the Book of Acts</a:t>
            </a:r>
            <a:endParaRPr lang="en-US" sz="2200" dirty="0">
              <a:solidFill>
                <a:schemeClr val="bg1"/>
              </a:solidFill>
              <a:effectLst/>
              <a:highlight>
                <a:srgbClr val="800000"/>
              </a:highlight>
              <a:latin typeface="Arial Black" panose="020B0A040201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pPr>
            <a:r>
              <a:rPr lang="en-US" sz="2200" b="1" dirty="0">
                <a:solidFill>
                  <a:schemeClr val="bg1"/>
                </a:solidFill>
                <a:effectLst/>
                <a:highlight>
                  <a:srgbClr val="800000"/>
                </a:highlight>
                <a:latin typeface="Arial Black" panose="020B0A04020102020204" pitchFamily="34" charset="0"/>
                <a:ea typeface="Aptos" panose="020B0004020202020204" pitchFamily="34" charset="0"/>
                <a:cs typeface="Times New Roman" panose="02020603050405020304" pitchFamily="18" charset="0"/>
              </a:rPr>
              <a:t>Acts 19:8-20 </a:t>
            </a:r>
            <a:endParaRPr lang="en-US" sz="2200" dirty="0">
              <a:solidFill>
                <a:schemeClr val="bg1"/>
              </a:solidFill>
              <a:effectLst/>
              <a:highlight>
                <a:srgbClr val="800000"/>
              </a:highlight>
              <a:latin typeface="Arial Black" panose="020B0A040201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pPr>
            <a:r>
              <a:rPr lang="en-US" sz="2200" b="1" dirty="0">
                <a:solidFill>
                  <a:schemeClr val="bg1"/>
                </a:solidFill>
                <a:effectLst/>
                <a:highlight>
                  <a:srgbClr val="800000"/>
                </a:highlight>
                <a:latin typeface="Arial Black" panose="020B0A04020102020204" pitchFamily="34" charset="0"/>
                <a:ea typeface="Aptos" panose="020B0004020202020204" pitchFamily="34" charset="0"/>
                <a:cs typeface="Times New Roman" panose="02020603050405020304" pitchFamily="18" charset="0"/>
              </a:rPr>
              <a:t>Sunday Morning, May 26, 2024</a:t>
            </a:r>
            <a:endParaRPr lang="en-US" sz="2200" dirty="0">
              <a:solidFill>
                <a:schemeClr val="bg1"/>
              </a:solidFill>
              <a:effectLst/>
              <a:highlight>
                <a:srgbClr val="800000"/>
              </a:highlight>
              <a:latin typeface="Arial Black" panose="020B0A04020102020204" pitchFamily="34" charset="0"/>
              <a:ea typeface="Aptos" panose="020B0004020202020204" pitchFamily="34" charset="0"/>
              <a:cs typeface="Times New Roman" panose="02020603050405020304" pitchFamily="18" charset="0"/>
            </a:endParaRPr>
          </a:p>
          <a:p>
            <a:pPr algn="ctr"/>
            <a:r>
              <a:rPr lang="en-US" sz="2200" b="1" dirty="0">
                <a:solidFill>
                  <a:schemeClr val="bg1"/>
                </a:solidFill>
                <a:effectLst/>
                <a:highlight>
                  <a:srgbClr val="800000"/>
                </a:highlight>
                <a:latin typeface="Arial Black" panose="020B0A04020102020204" pitchFamily="34" charset="0"/>
                <a:ea typeface="Aptos" panose="020B0004020202020204" pitchFamily="34" charset="0"/>
                <a:cs typeface="Times New Roman" panose="02020603050405020304" pitchFamily="18" charset="0"/>
              </a:rPr>
              <a:t>Senior Pastor, Dr. Janet Cook</a:t>
            </a:r>
            <a:endParaRPr lang="en-US" sz="2200" dirty="0">
              <a:solidFill>
                <a:schemeClr val="bg1"/>
              </a:solidFill>
              <a:highlight>
                <a:srgbClr val="800000"/>
              </a:highlight>
              <a:latin typeface="Arial Black" panose="020B0A040201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27869-3B98-D651-0C7E-1E4895DD0DF5}"/>
              </a:ext>
            </a:extLst>
          </p:cNvPr>
          <p:cNvSpPr txBox="1"/>
          <p:nvPr/>
        </p:nvSpPr>
        <p:spPr>
          <a:xfrm>
            <a:off x="1447800" y="457200"/>
            <a:ext cx="6096000" cy="461665"/>
          </a:xfrm>
          <a:prstGeom prst="rect">
            <a:avLst/>
          </a:prstGeom>
          <a:noFill/>
        </p:spPr>
        <p:txBody>
          <a:bodyPr wrap="square" rtlCol="0">
            <a:spAutoFit/>
          </a:bodyPr>
          <a:lstStyle/>
          <a:p>
            <a:pPr algn="ctr"/>
            <a:r>
              <a:rPr lang="en-US" dirty="0">
                <a:solidFill>
                  <a:schemeClr val="bg1"/>
                </a:solidFill>
                <a:highlight>
                  <a:srgbClr val="800000"/>
                </a:highlight>
                <a:latin typeface="Arial Black" panose="020B0A04020102020204" pitchFamily="34" charset="0"/>
                <a:ea typeface="Calibri" panose="020F0502020204030204" pitchFamily="34" charset="0"/>
                <a:cs typeface="Times New Roman" panose="02020603050405020304" pitchFamily="18" charset="0"/>
              </a:rPr>
              <a:t>Radical Revival Acts</a:t>
            </a:r>
            <a:endParaRPr lang="en-US" dirty="0"/>
          </a:p>
        </p:txBody>
      </p:sp>
      <p:sp>
        <p:nvSpPr>
          <p:cNvPr id="3" name="TextBox 2">
            <a:extLst>
              <a:ext uri="{FF2B5EF4-FFF2-40B4-BE49-F238E27FC236}">
                <a16:creationId xmlns:a16="http://schemas.microsoft.com/office/drawing/2014/main" id="{EBD97A13-2474-71FF-83B2-E11770C50F48}"/>
              </a:ext>
            </a:extLst>
          </p:cNvPr>
          <p:cNvSpPr txBox="1"/>
          <p:nvPr/>
        </p:nvSpPr>
        <p:spPr>
          <a:xfrm>
            <a:off x="838200" y="1487507"/>
            <a:ext cx="8077200" cy="461665"/>
          </a:xfrm>
          <a:prstGeom prst="rect">
            <a:avLst/>
          </a:prstGeom>
          <a:noFill/>
        </p:spPr>
        <p:txBody>
          <a:bodyPr wrap="square" rtlCol="0">
            <a:spAutoFit/>
          </a:bodyPr>
          <a:lstStyle/>
          <a:p>
            <a:pPr marL="0" marR="0">
              <a:spcBef>
                <a:spcPts val="0"/>
              </a:spcBef>
              <a:spcAft>
                <a:spcPts val="0"/>
              </a:spcAft>
            </a:pP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14EA8D-3917-CAB1-9BCE-71CE4A596338}"/>
              </a:ext>
            </a:extLst>
          </p:cNvPr>
          <p:cNvSpPr txBox="1"/>
          <p:nvPr/>
        </p:nvSpPr>
        <p:spPr>
          <a:xfrm>
            <a:off x="1028700" y="1295400"/>
            <a:ext cx="6934200" cy="4493538"/>
          </a:xfrm>
          <a:prstGeom prst="rect">
            <a:avLst/>
          </a:prstGeom>
          <a:noFill/>
        </p:spPr>
        <p:txBody>
          <a:bodyPr wrap="square" rtlCol="0">
            <a:spAutoFit/>
          </a:bodyPr>
          <a:lstStyle/>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Mark 9:38-40 (NKJV) </a:t>
            </a:r>
          </a:p>
          <a:p>
            <a:pPr marL="0" marR="0">
              <a:spcBef>
                <a:spcPts val="0"/>
              </a:spcBef>
              <a:spcAft>
                <a:spcPts val="0"/>
              </a:spcAft>
            </a:pPr>
            <a:endParaRPr lang="en-US" sz="1000" dirty="0">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dirty="0">
              <a:effectLst/>
              <a:latin typeface="Arial Black" panose="020B0A040201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latin typeface="Arial Black" panose="020B0A04020102020204" pitchFamily="34" charset="0"/>
                <a:ea typeface="Aptos" panose="020B0004020202020204" pitchFamily="34" charset="0"/>
                <a:cs typeface="Times New Roman" panose="02020603050405020304" pitchFamily="18" charset="0"/>
              </a:rPr>
              <a:t>It might be difficult to tell is it is God moving but leave that to God to decide.</a:t>
            </a:r>
          </a:p>
          <a:p>
            <a:pPr marL="342900" marR="0" lvl="0" indent="-342900">
              <a:spcBef>
                <a:spcPts val="0"/>
              </a:spcBef>
              <a:spcAft>
                <a:spcPts val="0"/>
              </a:spcAft>
              <a:buFont typeface="Symbol" panose="05050102010706020507" pitchFamily="18" charset="2"/>
              <a:buChar char=""/>
            </a:pPr>
            <a:r>
              <a:rPr lang="en-US" dirty="0">
                <a:effectLst/>
                <a:latin typeface="Arial Black" panose="020B0A04020102020204" pitchFamily="34" charset="0"/>
                <a:ea typeface="Aptos" panose="020B0004020202020204" pitchFamily="34" charset="0"/>
                <a:cs typeface="Times New Roman" panose="02020603050405020304" pitchFamily="18" charset="0"/>
              </a:rPr>
              <a:t>We are to keep an eye on the fruit.</a:t>
            </a:r>
          </a:p>
          <a:p>
            <a:pPr marL="342900" marR="0" lvl="0" indent="-342900">
              <a:spcBef>
                <a:spcPts val="0"/>
              </a:spcBef>
              <a:spcAft>
                <a:spcPts val="0"/>
              </a:spcAft>
              <a:buFont typeface="Symbol" panose="05050102010706020507" pitchFamily="18" charset="2"/>
              <a:buChar char=""/>
            </a:pPr>
            <a:r>
              <a:rPr lang="en-US" dirty="0">
                <a:effectLst/>
                <a:latin typeface="Arial Black" panose="020B0A04020102020204" pitchFamily="34" charset="0"/>
                <a:ea typeface="Aptos" panose="020B0004020202020204" pitchFamily="34" charset="0"/>
                <a:cs typeface="Times New Roman" panose="02020603050405020304" pitchFamily="18" charset="0"/>
              </a:rPr>
              <a:t>Just because we don’t understand it or don’t agree with it does not mean it is not God moving in that persons life.</a:t>
            </a:r>
          </a:p>
          <a:p>
            <a:pPr marL="0" marR="0">
              <a:spcBef>
                <a:spcPts val="0"/>
              </a:spcBef>
              <a:spcAft>
                <a:spcPts val="0"/>
              </a:spcAft>
            </a:pPr>
            <a:r>
              <a:rPr lang="en-US" sz="1800" dirty="0">
                <a:effectLst/>
                <a:latin typeface="Arial Black" panose="020B0A040201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dirty="0">
                <a:effectLst/>
                <a:latin typeface="Arial Black" panose="020B0A04020102020204" pitchFamily="34" charset="0"/>
                <a:ea typeface="Aptos" panose="020B000402020202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92619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27869-3B98-D651-0C7E-1E4895DD0DF5}"/>
              </a:ext>
            </a:extLst>
          </p:cNvPr>
          <p:cNvSpPr txBox="1"/>
          <p:nvPr/>
        </p:nvSpPr>
        <p:spPr>
          <a:xfrm>
            <a:off x="1447800" y="457200"/>
            <a:ext cx="6096000" cy="461665"/>
          </a:xfrm>
          <a:prstGeom prst="rect">
            <a:avLst/>
          </a:prstGeom>
          <a:noFill/>
        </p:spPr>
        <p:txBody>
          <a:bodyPr wrap="square" rtlCol="0">
            <a:spAutoFit/>
          </a:bodyPr>
          <a:lstStyle/>
          <a:p>
            <a:pPr algn="ctr"/>
            <a:r>
              <a:rPr lang="en-US" dirty="0">
                <a:solidFill>
                  <a:schemeClr val="bg1"/>
                </a:solidFill>
                <a:highlight>
                  <a:srgbClr val="800000"/>
                </a:highlight>
                <a:latin typeface="Arial Black" panose="020B0A04020102020204" pitchFamily="34" charset="0"/>
                <a:ea typeface="Calibri" panose="020F0502020204030204" pitchFamily="34" charset="0"/>
                <a:cs typeface="Times New Roman" panose="02020603050405020304" pitchFamily="18" charset="0"/>
              </a:rPr>
              <a:t>Radical Revival Acts</a:t>
            </a:r>
            <a:endParaRPr lang="en-US" dirty="0"/>
          </a:p>
        </p:txBody>
      </p:sp>
      <p:sp>
        <p:nvSpPr>
          <p:cNvPr id="3" name="TextBox 2">
            <a:extLst>
              <a:ext uri="{FF2B5EF4-FFF2-40B4-BE49-F238E27FC236}">
                <a16:creationId xmlns:a16="http://schemas.microsoft.com/office/drawing/2014/main" id="{EBD97A13-2474-71FF-83B2-E11770C50F48}"/>
              </a:ext>
            </a:extLst>
          </p:cNvPr>
          <p:cNvSpPr txBox="1"/>
          <p:nvPr/>
        </p:nvSpPr>
        <p:spPr>
          <a:xfrm>
            <a:off x="838200" y="1487507"/>
            <a:ext cx="8077200" cy="461665"/>
          </a:xfrm>
          <a:prstGeom prst="rect">
            <a:avLst/>
          </a:prstGeom>
          <a:noFill/>
        </p:spPr>
        <p:txBody>
          <a:bodyPr wrap="square" rtlCol="0">
            <a:spAutoFit/>
          </a:bodyPr>
          <a:lstStyle/>
          <a:p>
            <a:pPr marL="0" marR="0">
              <a:spcBef>
                <a:spcPts val="0"/>
              </a:spcBef>
              <a:spcAft>
                <a:spcPts val="0"/>
              </a:spcAft>
            </a:pP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14EA8D-3917-CAB1-9BCE-71CE4A596338}"/>
              </a:ext>
            </a:extLst>
          </p:cNvPr>
          <p:cNvSpPr txBox="1"/>
          <p:nvPr/>
        </p:nvSpPr>
        <p:spPr>
          <a:xfrm>
            <a:off x="1028700" y="1225669"/>
            <a:ext cx="6934200" cy="4154984"/>
          </a:xfrm>
          <a:prstGeom prst="rect">
            <a:avLst/>
          </a:prstGeom>
          <a:noFill/>
        </p:spPr>
        <p:txBody>
          <a:bodyPr wrap="square" rtlCol="0">
            <a:spAutoFit/>
          </a:bodyPr>
          <a:lstStyle/>
          <a:p>
            <a:pPr marL="0" marR="0">
              <a:spcBef>
                <a:spcPts val="0"/>
              </a:spcBef>
              <a:spcAft>
                <a:spcPts val="0"/>
              </a:spcAft>
            </a:pPr>
            <a:r>
              <a:rPr lang="en-US" b="1" dirty="0">
                <a:effectLst/>
                <a:latin typeface="Arial Black" panose="020B0A04020102020204" pitchFamily="34" charset="0"/>
                <a:ea typeface="Aptos" panose="020B0004020202020204" pitchFamily="34" charset="0"/>
                <a:cs typeface="Times New Roman" panose="02020603050405020304" pitchFamily="18" charset="0"/>
              </a:rPr>
              <a:t>3. The Reality of Spiritual Battles</a:t>
            </a:r>
          </a:p>
          <a:p>
            <a:pPr marL="0" marR="0">
              <a:spcBef>
                <a:spcPts val="0"/>
              </a:spcBef>
              <a:spcAft>
                <a:spcPts val="0"/>
              </a:spcAft>
            </a:pPr>
            <a:endParaRPr lang="en-US" dirty="0">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Acts 19:13-16</a:t>
            </a: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13 Then some of the itinerant Jewish exorcists took it upon themselves to call the name of the Lord Jesus over those who had evil spirits, saying, “We exorcise you by the Jesus whom Paul preaches.” 14 Also there were seven sons of </a:t>
            </a:r>
            <a:r>
              <a:rPr lang="en-US" dirty="0" err="1">
                <a:effectLst/>
                <a:latin typeface="Arial Black" panose="020B0A04020102020204" pitchFamily="34" charset="0"/>
                <a:ea typeface="Aptos" panose="020B0004020202020204" pitchFamily="34" charset="0"/>
                <a:cs typeface="Times New Roman" panose="02020603050405020304" pitchFamily="18" charset="0"/>
              </a:rPr>
              <a:t>Sceva</a:t>
            </a:r>
            <a:r>
              <a:rPr lang="en-US" dirty="0">
                <a:effectLst/>
                <a:latin typeface="Arial Black" panose="020B0A04020102020204" pitchFamily="34" charset="0"/>
                <a:ea typeface="Aptos" panose="020B0004020202020204" pitchFamily="34" charset="0"/>
                <a:cs typeface="Times New Roman" panose="02020603050405020304" pitchFamily="18" charset="0"/>
              </a:rPr>
              <a:t>, a Jewish chief priest, who did so.</a:t>
            </a:r>
          </a:p>
        </p:txBody>
      </p:sp>
    </p:spTree>
    <p:extLst>
      <p:ext uri="{BB962C8B-B14F-4D97-AF65-F5344CB8AC3E}">
        <p14:creationId xmlns:p14="http://schemas.microsoft.com/office/powerpoint/2010/main" val="372181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27869-3B98-D651-0C7E-1E4895DD0DF5}"/>
              </a:ext>
            </a:extLst>
          </p:cNvPr>
          <p:cNvSpPr txBox="1"/>
          <p:nvPr/>
        </p:nvSpPr>
        <p:spPr>
          <a:xfrm>
            <a:off x="1447800" y="457200"/>
            <a:ext cx="6096000" cy="461665"/>
          </a:xfrm>
          <a:prstGeom prst="rect">
            <a:avLst/>
          </a:prstGeom>
          <a:noFill/>
        </p:spPr>
        <p:txBody>
          <a:bodyPr wrap="square" rtlCol="0">
            <a:spAutoFit/>
          </a:bodyPr>
          <a:lstStyle/>
          <a:p>
            <a:pPr algn="ctr"/>
            <a:r>
              <a:rPr lang="en-US" dirty="0">
                <a:solidFill>
                  <a:schemeClr val="bg1"/>
                </a:solidFill>
                <a:highlight>
                  <a:srgbClr val="800000"/>
                </a:highlight>
                <a:latin typeface="Arial Black" panose="020B0A04020102020204" pitchFamily="34" charset="0"/>
                <a:ea typeface="Calibri" panose="020F0502020204030204" pitchFamily="34" charset="0"/>
                <a:cs typeface="Times New Roman" panose="02020603050405020304" pitchFamily="18" charset="0"/>
              </a:rPr>
              <a:t>Radical Revival Acts</a:t>
            </a:r>
            <a:endParaRPr lang="en-US" dirty="0"/>
          </a:p>
        </p:txBody>
      </p:sp>
      <p:sp>
        <p:nvSpPr>
          <p:cNvPr id="3" name="TextBox 2">
            <a:extLst>
              <a:ext uri="{FF2B5EF4-FFF2-40B4-BE49-F238E27FC236}">
                <a16:creationId xmlns:a16="http://schemas.microsoft.com/office/drawing/2014/main" id="{EBD97A13-2474-71FF-83B2-E11770C50F48}"/>
              </a:ext>
            </a:extLst>
          </p:cNvPr>
          <p:cNvSpPr txBox="1"/>
          <p:nvPr/>
        </p:nvSpPr>
        <p:spPr>
          <a:xfrm>
            <a:off x="838200" y="1487507"/>
            <a:ext cx="8077200" cy="461665"/>
          </a:xfrm>
          <a:prstGeom prst="rect">
            <a:avLst/>
          </a:prstGeom>
          <a:noFill/>
        </p:spPr>
        <p:txBody>
          <a:bodyPr wrap="square" rtlCol="0">
            <a:spAutoFit/>
          </a:bodyPr>
          <a:lstStyle/>
          <a:p>
            <a:pPr marL="0" marR="0">
              <a:spcBef>
                <a:spcPts val="0"/>
              </a:spcBef>
              <a:spcAft>
                <a:spcPts val="0"/>
              </a:spcAft>
            </a:pP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14EA8D-3917-CAB1-9BCE-71CE4A596338}"/>
              </a:ext>
            </a:extLst>
          </p:cNvPr>
          <p:cNvSpPr txBox="1"/>
          <p:nvPr/>
        </p:nvSpPr>
        <p:spPr>
          <a:xfrm>
            <a:off x="1028700" y="1295400"/>
            <a:ext cx="6934200" cy="3785652"/>
          </a:xfrm>
          <a:prstGeom prst="rect">
            <a:avLst/>
          </a:prstGeom>
          <a:noFill/>
        </p:spPr>
        <p:txBody>
          <a:bodyPr wrap="square" rtlCol="0">
            <a:spAutoFit/>
          </a:bodyPr>
          <a:lstStyle/>
          <a:p>
            <a:pPr marL="0" marR="0">
              <a:spcBef>
                <a:spcPts val="0"/>
              </a:spcBef>
              <a:spcAft>
                <a:spcPts val="0"/>
              </a:spcAft>
            </a:pPr>
            <a:r>
              <a:rPr lang="en-US" b="1" dirty="0">
                <a:effectLst/>
                <a:latin typeface="Arial Black" panose="020B0A04020102020204" pitchFamily="34" charset="0"/>
                <a:ea typeface="Aptos" panose="020B0004020202020204" pitchFamily="34" charset="0"/>
                <a:cs typeface="Times New Roman" panose="02020603050405020304" pitchFamily="18" charset="0"/>
              </a:rPr>
              <a:t>3. The Reality of Spiritual Battles</a:t>
            </a:r>
          </a:p>
          <a:p>
            <a:pPr marL="0" marR="0">
              <a:spcBef>
                <a:spcPts val="0"/>
              </a:spcBef>
              <a:spcAft>
                <a:spcPts val="0"/>
              </a:spcAft>
            </a:pPr>
            <a:endParaRPr lang="en-US" dirty="0">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Acts 19:13-16</a:t>
            </a: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15 And the evil spirit answered and said, “Jesus I know, and Paul I know; but who are you?” 16 Then the man in whom the evil spirit was leaped on them, overpowered them, and prevailed against them, so that they fled out of that house naked and wounded. </a:t>
            </a:r>
          </a:p>
        </p:txBody>
      </p:sp>
    </p:spTree>
    <p:extLst>
      <p:ext uri="{BB962C8B-B14F-4D97-AF65-F5344CB8AC3E}">
        <p14:creationId xmlns:p14="http://schemas.microsoft.com/office/powerpoint/2010/main" val="1632535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27869-3B98-D651-0C7E-1E4895DD0DF5}"/>
              </a:ext>
            </a:extLst>
          </p:cNvPr>
          <p:cNvSpPr txBox="1"/>
          <p:nvPr/>
        </p:nvSpPr>
        <p:spPr>
          <a:xfrm>
            <a:off x="1447800" y="457200"/>
            <a:ext cx="6096000" cy="461665"/>
          </a:xfrm>
          <a:prstGeom prst="rect">
            <a:avLst/>
          </a:prstGeom>
          <a:noFill/>
        </p:spPr>
        <p:txBody>
          <a:bodyPr wrap="square" rtlCol="0">
            <a:spAutoFit/>
          </a:bodyPr>
          <a:lstStyle/>
          <a:p>
            <a:pPr algn="ctr"/>
            <a:r>
              <a:rPr lang="en-US" dirty="0">
                <a:solidFill>
                  <a:schemeClr val="bg1"/>
                </a:solidFill>
                <a:highlight>
                  <a:srgbClr val="800000"/>
                </a:highlight>
                <a:latin typeface="Arial Black" panose="020B0A04020102020204" pitchFamily="34" charset="0"/>
                <a:ea typeface="Calibri" panose="020F0502020204030204" pitchFamily="34" charset="0"/>
                <a:cs typeface="Times New Roman" panose="02020603050405020304" pitchFamily="18" charset="0"/>
              </a:rPr>
              <a:t>Radical Revival Acts</a:t>
            </a:r>
            <a:endParaRPr lang="en-US" dirty="0"/>
          </a:p>
        </p:txBody>
      </p:sp>
      <p:sp>
        <p:nvSpPr>
          <p:cNvPr id="3" name="TextBox 2">
            <a:extLst>
              <a:ext uri="{FF2B5EF4-FFF2-40B4-BE49-F238E27FC236}">
                <a16:creationId xmlns:a16="http://schemas.microsoft.com/office/drawing/2014/main" id="{EBD97A13-2474-71FF-83B2-E11770C50F48}"/>
              </a:ext>
            </a:extLst>
          </p:cNvPr>
          <p:cNvSpPr txBox="1"/>
          <p:nvPr/>
        </p:nvSpPr>
        <p:spPr>
          <a:xfrm>
            <a:off x="838200" y="1487507"/>
            <a:ext cx="8077200" cy="461665"/>
          </a:xfrm>
          <a:prstGeom prst="rect">
            <a:avLst/>
          </a:prstGeom>
          <a:noFill/>
        </p:spPr>
        <p:txBody>
          <a:bodyPr wrap="square" rtlCol="0">
            <a:spAutoFit/>
          </a:bodyPr>
          <a:lstStyle/>
          <a:p>
            <a:pPr marL="0" marR="0">
              <a:spcBef>
                <a:spcPts val="0"/>
              </a:spcBef>
              <a:spcAft>
                <a:spcPts val="0"/>
              </a:spcAft>
            </a:pP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14EA8D-3917-CAB1-9BCE-71CE4A596338}"/>
              </a:ext>
            </a:extLst>
          </p:cNvPr>
          <p:cNvSpPr txBox="1"/>
          <p:nvPr/>
        </p:nvSpPr>
        <p:spPr>
          <a:xfrm>
            <a:off x="1028700" y="1295400"/>
            <a:ext cx="6934200" cy="3785652"/>
          </a:xfrm>
          <a:prstGeom prst="rect">
            <a:avLst/>
          </a:prstGeom>
          <a:noFill/>
        </p:spPr>
        <p:txBody>
          <a:bodyPr wrap="square" rtlCol="0">
            <a:spAutoFit/>
          </a:bodyPr>
          <a:lstStyle/>
          <a:p>
            <a:pPr marL="342900" marR="0" lvl="0" indent="-342900">
              <a:spcBef>
                <a:spcPts val="0"/>
              </a:spcBef>
              <a:spcAft>
                <a:spcPts val="0"/>
              </a:spcAft>
              <a:buFont typeface="+mj-lt"/>
              <a:buAutoNum type="arabicPeriod" startAt="4"/>
            </a:pPr>
            <a:r>
              <a:rPr lang="en-US" b="1" dirty="0">
                <a:effectLst/>
                <a:latin typeface="Arial Black" panose="020B0A04020102020204" pitchFamily="34" charset="0"/>
                <a:ea typeface="Aptos" panose="020B0004020202020204" pitchFamily="34" charset="0"/>
                <a:cs typeface="Times New Roman" panose="02020603050405020304" pitchFamily="18" charset="0"/>
              </a:rPr>
              <a:t>Radical discipleship that is demonstrated by renunciation. </a:t>
            </a:r>
          </a:p>
          <a:p>
            <a:pPr marL="342900" marR="0" lvl="0" indent="-342900">
              <a:spcBef>
                <a:spcPts val="0"/>
              </a:spcBef>
              <a:spcAft>
                <a:spcPts val="0"/>
              </a:spcAft>
              <a:buFont typeface="+mj-lt"/>
              <a:buAutoNum type="arabicPeriod" startAt="4"/>
            </a:pPr>
            <a:endParaRPr lang="en-US" dirty="0">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Acts 19:17-20</a:t>
            </a: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This became known both to all Jews and Greeks dwelling in Ephesus; and fear fell on them all, and the name of the Lord Jesus was magnified. 18 And many who had believed came confessing and telling their deeds. </a:t>
            </a:r>
          </a:p>
        </p:txBody>
      </p:sp>
    </p:spTree>
    <p:extLst>
      <p:ext uri="{BB962C8B-B14F-4D97-AF65-F5344CB8AC3E}">
        <p14:creationId xmlns:p14="http://schemas.microsoft.com/office/powerpoint/2010/main" val="2283220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27869-3B98-D651-0C7E-1E4895DD0DF5}"/>
              </a:ext>
            </a:extLst>
          </p:cNvPr>
          <p:cNvSpPr txBox="1"/>
          <p:nvPr/>
        </p:nvSpPr>
        <p:spPr>
          <a:xfrm>
            <a:off x="1447800" y="457200"/>
            <a:ext cx="6096000" cy="461665"/>
          </a:xfrm>
          <a:prstGeom prst="rect">
            <a:avLst/>
          </a:prstGeom>
          <a:noFill/>
        </p:spPr>
        <p:txBody>
          <a:bodyPr wrap="square" rtlCol="0">
            <a:spAutoFit/>
          </a:bodyPr>
          <a:lstStyle/>
          <a:p>
            <a:pPr algn="ctr"/>
            <a:r>
              <a:rPr lang="en-US" dirty="0">
                <a:solidFill>
                  <a:schemeClr val="bg1"/>
                </a:solidFill>
                <a:highlight>
                  <a:srgbClr val="800000"/>
                </a:highlight>
                <a:latin typeface="Arial Black" panose="020B0A04020102020204" pitchFamily="34" charset="0"/>
                <a:ea typeface="Calibri" panose="020F0502020204030204" pitchFamily="34" charset="0"/>
                <a:cs typeface="Times New Roman" panose="02020603050405020304" pitchFamily="18" charset="0"/>
              </a:rPr>
              <a:t>Radical Revival Acts</a:t>
            </a:r>
            <a:endParaRPr lang="en-US" dirty="0"/>
          </a:p>
        </p:txBody>
      </p:sp>
      <p:sp>
        <p:nvSpPr>
          <p:cNvPr id="3" name="TextBox 2">
            <a:extLst>
              <a:ext uri="{FF2B5EF4-FFF2-40B4-BE49-F238E27FC236}">
                <a16:creationId xmlns:a16="http://schemas.microsoft.com/office/drawing/2014/main" id="{EBD97A13-2474-71FF-83B2-E11770C50F48}"/>
              </a:ext>
            </a:extLst>
          </p:cNvPr>
          <p:cNvSpPr txBox="1"/>
          <p:nvPr/>
        </p:nvSpPr>
        <p:spPr>
          <a:xfrm>
            <a:off x="838200" y="1487507"/>
            <a:ext cx="8077200" cy="461665"/>
          </a:xfrm>
          <a:prstGeom prst="rect">
            <a:avLst/>
          </a:prstGeom>
          <a:noFill/>
        </p:spPr>
        <p:txBody>
          <a:bodyPr wrap="square" rtlCol="0">
            <a:spAutoFit/>
          </a:bodyPr>
          <a:lstStyle/>
          <a:p>
            <a:pPr marL="0" marR="0">
              <a:spcBef>
                <a:spcPts val="0"/>
              </a:spcBef>
              <a:spcAft>
                <a:spcPts val="0"/>
              </a:spcAft>
            </a:pP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14EA8D-3917-CAB1-9BCE-71CE4A596338}"/>
              </a:ext>
            </a:extLst>
          </p:cNvPr>
          <p:cNvSpPr txBox="1"/>
          <p:nvPr/>
        </p:nvSpPr>
        <p:spPr>
          <a:xfrm>
            <a:off x="1028700" y="1351508"/>
            <a:ext cx="6934200" cy="4154984"/>
          </a:xfrm>
          <a:prstGeom prst="rect">
            <a:avLst/>
          </a:prstGeom>
          <a:noFill/>
        </p:spPr>
        <p:txBody>
          <a:bodyPr wrap="square" rtlCol="0">
            <a:spAutoFit/>
          </a:bodyPr>
          <a:lstStyle/>
          <a:p>
            <a:pPr marL="342900" marR="0" lvl="0" indent="-342900">
              <a:spcBef>
                <a:spcPts val="0"/>
              </a:spcBef>
              <a:spcAft>
                <a:spcPts val="0"/>
              </a:spcAft>
              <a:buFont typeface="+mj-lt"/>
              <a:buAutoNum type="arabicPeriod" startAt="4"/>
            </a:pPr>
            <a:r>
              <a:rPr lang="en-US" b="1" dirty="0">
                <a:effectLst/>
                <a:latin typeface="Arial Black" panose="020B0A04020102020204" pitchFamily="34" charset="0"/>
                <a:ea typeface="Aptos" panose="020B0004020202020204" pitchFamily="34" charset="0"/>
                <a:cs typeface="Times New Roman" panose="02020603050405020304" pitchFamily="18" charset="0"/>
              </a:rPr>
              <a:t>Radical discipleship that is demonstrated by renunciation. </a:t>
            </a:r>
          </a:p>
          <a:p>
            <a:pPr marL="342900" marR="0" lvl="0" indent="-342900">
              <a:spcBef>
                <a:spcPts val="0"/>
              </a:spcBef>
              <a:spcAft>
                <a:spcPts val="0"/>
              </a:spcAft>
              <a:buFont typeface="+mj-lt"/>
              <a:buAutoNum type="arabicPeriod" startAt="4"/>
            </a:pPr>
            <a:endParaRPr lang="en-US" dirty="0">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Acts 19:17-20 </a:t>
            </a: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19 Also, many of those who had practiced magic brought their books together and burned them in the sight of all. And they counted up the value of them, and it totaled fifty thousand pieces of silver.  20 So the word of the Lord grew mightily and prevailed.</a:t>
            </a:r>
          </a:p>
        </p:txBody>
      </p:sp>
    </p:spTree>
    <p:extLst>
      <p:ext uri="{BB962C8B-B14F-4D97-AF65-F5344CB8AC3E}">
        <p14:creationId xmlns:p14="http://schemas.microsoft.com/office/powerpoint/2010/main" val="206722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D97A13-2474-71FF-83B2-E11770C50F48}"/>
              </a:ext>
            </a:extLst>
          </p:cNvPr>
          <p:cNvSpPr txBox="1"/>
          <p:nvPr/>
        </p:nvSpPr>
        <p:spPr>
          <a:xfrm>
            <a:off x="838200" y="1487507"/>
            <a:ext cx="8077200" cy="461665"/>
          </a:xfrm>
          <a:prstGeom prst="rect">
            <a:avLst/>
          </a:prstGeom>
          <a:noFill/>
        </p:spPr>
        <p:txBody>
          <a:bodyPr wrap="square" rtlCol="0">
            <a:spAutoFit/>
          </a:bodyPr>
          <a:lstStyle/>
          <a:p>
            <a:pPr marL="0" marR="0">
              <a:spcBef>
                <a:spcPts val="0"/>
              </a:spcBef>
              <a:spcAft>
                <a:spcPts val="0"/>
              </a:spcAft>
            </a:pP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14EA8D-3917-CAB1-9BCE-71CE4A596338}"/>
              </a:ext>
            </a:extLst>
          </p:cNvPr>
          <p:cNvSpPr txBox="1"/>
          <p:nvPr/>
        </p:nvSpPr>
        <p:spPr>
          <a:xfrm>
            <a:off x="1104900" y="2736502"/>
            <a:ext cx="6934200" cy="1384995"/>
          </a:xfrm>
          <a:prstGeom prst="rect">
            <a:avLst/>
          </a:prstGeom>
          <a:noFill/>
        </p:spPr>
        <p:txBody>
          <a:bodyPr wrap="square" rtlCol="0">
            <a:spAutoFit/>
          </a:bodyPr>
          <a:lstStyle/>
          <a:p>
            <a:pPr marL="0" marR="0" algn="ctr">
              <a:spcBef>
                <a:spcPts val="0"/>
              </a:spcBef>
              <a:spcAft>
                <a:spcPts val="0"/>
              </a:spcAft>
            </a:pPr>
            <a:r>
              <a:rPr lang="en-US" sz="2800" b="1" dirty="0">
                <a:solidFill>
                  <a:schemeClr val="bg1"/>
                </a:solidFill>
                <a:effectLst/>
                <a:highlight>
                  <a:srgbClr val="800000"/>
                </a:highlight>
                <a:latin typeface="Arial Black" panose="020B0A04020102020204" pitchFamily="34" charset="0"/>
                <a:ea typeface="Aptos" panose="020B0004020202020204" pitchFamily="34" charset="0"/>
                <a:cs typeface="Times New Roman" panose="02020603050405020304" pitchFamily="18" charset="0"/>
              </a:rPr>
              <a:t>SO THE WORD OF THE LORD GREW MIGHTILY AND PREVAILED.</a:t>
            </a:r>
          </a:p>
          <a:p>
            <a:pPr marL="0" marR="0" algn="ctr">
              <a:spcBef>
                <a:spcPts val="0"/>
              </a:spcBef>
              <a:spcAft>
                <a:spcPts val="0"/>
              </a:spcAft>
            </a:pPr>
            <a:endParaRPr lang="en-US" sz="2800" dirty="0">
              <a:solidFill>
                <a:schemeClr val="bg1"/>
              </a:solidFill>
              <a:effectLst/>
              <a:highlight>
                <a:srgbClr val="800000"/>
              </a:highlight>
              <a:latin typeface="Arial Black" panose="020B0A040201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8032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D97A13-2474-71FF-83B2-E11770C50F48}"/>
              </a:ext>
            </a:extLst>
          </p:cNvPr>
          <p:cNvSpPr txBox="1"/>
          <p:nvPr/>
        </p:nvSpPr>
        <p:spPr>
          <a:xfrm>
            <a:off x="838200" y="1487507"/>
            <a:ext cx="8077200" cy="461665"/>
          </a:xfrm>
          <a:prstGeom prst="rect">
            <a:avLst/>
          </a:prstGeom>
          <a:noFill/>
        </p:spPr>
        <p:txBody>
          <a:bodyPr wrap="square" rtlCol="0">
            <a:spAutoFit/>
          </a:bodyPr>
          <a:lstStyle/>
          <a:p>
            <a:pPr marL="0" marR="0">
              <a:spcBef>
                <a:spcPts val="0"/>
              </a:spcBef>
              <a:spcAft>
                <a:spcPts val="0"/>
              </a:spcAft>
            </a:pP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A42CA77-7C31-CDCA-9944-49EEF506337D}"/>
              </a:ext>
            </a:extLst>
          </p:cNvPr>
          <p:cNvSpPr txBox="1"/>
          <p:nvPr/>
        </p:nvSpPr>
        <p:spPr>
          <a:xfrm>
            <a:off x="685800" y="1487507"/>
            <a:ext cx="7391400" cy="1846659"/>
          </a:xfrm>
          <a:prstGeom prst="rect">
            <a:avLst/>
          </a:prstGeom>
          <a:noFill/>
        </p:spPr>
        <p:txBody>
          <a:bodyPr wrap="square" rtlCol="0">
            <a:spAutoFit/>
          </a:bodyPr>
          <a:lstStyle/>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Acts: 19:20  “So the word of the Lord grew mightily and prevailed.”</a:t>
            </a:r>
          </a:p>
          <a:p>
            <a:pPr marL="342900" marR="0" lvl="0" indent="-342900">
              <a:spcBef>
                <a:spcPts val="0"/>
              </a:spcBef>
              <a:spcAft>
                <a:spcPts val="0"/>
              </a:spcAft>
              <a:buFont typeface="Symbol" panose="05050102010706020507" pitchFamily="18" charset="2"/>
              <a:buChar char=""/>
            </a:pPr>
            <a:r>
              <a:rPr lang="en-US" dirty="0">
                <a:effectLst/>
                <a:latin typeface="Arial Black" panose="020B0A04020102020204" pitchFamily="34" charset="0"/>
                <a:ea typeface="Aptos" panose="020B0004020202020204" pitchFamily="34" charset="0"/>
                <a:cs typeface="Times New Roman" panose="02020603050405020304" pitchFamily="18" charset="0"/>
              </a:rPr>
              <a:t>Amazing work of God work of God was happening in Ephesus. </a:t>
            </a:r>
          </a:p>
          <a:p>
            <a:endParaRPr lang="en-US" sz="1800" dirty="0"/>
          </a:p>
        </p:txBody>
      </p:sp>
      <p:sp>
        <p:nvSpPr>
          <p:cNvPr id="5" name="TextBox 4">
            <a:extLst>
              <a:ext uri="{FF2B5EF4-FFF2-40B4-BE49-F238E27FC236}">
                <a16:creationId xmlns:a16="http://schemas.microsoft.com/office/drawing/2014/main" id="{29B22A17-324B-7070-6EF6-2AEB4E845F26}"/>
              </a:ext>
            </a:extLst>
          </p:cNvPr>
          <p:cNvSpPr txBox="1"/>
          <p:nvPr/>
        </p:nvSpPr>
        <p:spPr>
          <a:xfrm>
            <a:off x="1676400" y="503366"/>
            <a:ext cx="5410200" cy="830997"/>
          </a:xfrm>
          <a:prstGeom prst="rect">
            <a:avLst/>
          </a:prstGeom>
          <a:noFill/>
        </p:spPr>
        <p:txBody>
          <a:bodyPr wrap="square" rtlCol="0">
            <a:spAutoFit/>
          </a:bodyPr>
          <a:lstStyle/>
          <a:p>
            <a:pPr algn="ctr"/>
            <a:r>
              <a:rPr lang="en-US" sz="2400" dirty="0">
                <a:solidFill>
                  <a:schemeClr val="bg1"/>
                </a:solidFill>
                <a:highlight>
                  <a:srgbClr val="800000"/>
                </a:highlight>
                <a:latin typeface="Arial Black" panose="020B0A04020102020204" pitchFamily="34" charset="0"/>
                <a:ea typeface="Calibri" panose="020F0502020204030204" pitchFamily="34" charset="0"/>
                <a:cs typeface="Times New Roman" panose="02020603050405020304" pitchFamily="18" charset="0"/>
              </a:rPr>
              <a:t>Radical Revival Acts</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D97A13-2474-71FF-83B2-E11770C50F48}"/>
              </a:ext>
            </a:extLst>
          </p:cNvPr>
          <p:cNvSpPr txBox="1"/>
          <p:nvPr/>
        </p:nvSpPr>
        <p:spPr>
          <a:xfrm>
            <a:off x="838200" y="1487507"/>
            <a:ext cx="8077200" cy="461665"/>
          </a:xfrm>
          <a:prstGeom prst="rect">
            <a:avLst/>
          </a:prstGeom>
          <a:noFill/>
        </p:spPr>
        <p:txBody>
          <a:bodyPr wrap="square" rtlCol="0">
            <a:spAutoFit/>
          </a:bodyPr>
          <a:lstStyle/>
          <a:p>
            <a:pPr marL="0" marR="0">
              <a:spcBef>
                <a:spcPts val="0"/>
              </a:spcBef>
              <a:spcAft>
                <a:spcPts val="0"/>
              </a:spcAft>
            </a:pP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14EA8D-3917-CAB1-9BCE-71CE4A596338}"/>
              </a:ext>
            </a:extLst>
          </p:cNvPr>
          <p:cNvSpPr txBox="1"/>
          <p:nvPr/>
        </p:nvSpPr>
        <p:spPr>
          <a:xfrm>
            <a:off x="609600" y="1066800"/>
            <a:ext cx="7924800" cy="5139869"/>
          </a:xfrm>
          <a:prstGeom prst="rect">
            <a:avLst/>
          </a:prstGeom>
          <a:noFill/>
        </p:spPr>
        <p:txBody>
          <a:bodyPr wrap="square" rtlCol="0">
            <a:spAutoFit/>
          </a:bodyPr>
          <a:lstStyle/>
          <a:p>
            <a:pPr marL="0" marR="0">
              <a:spcBef>
                <a:spcPts val="0"/>
              </a:spcBef>
              <a:spcAft>
                <a:spcPts val="0"/>
              </a:spcAft>
            </a:pPr>
            <a:r>
              <a:rPr lang="en-US" sz="2200" dirty="0">
                <a:effectLst/>
                <a:latin typeface="Arial Black" panose="020B0A04020102020204" pitchFamily="34" charset="0"/>
                <a:ea typeface="Aptos" panose="020B0004020202020204" pitchFamily="34" charset="0"/>
                <a:cs typeface="Times New Roman" panose="02020603050405020304" pitchFamily="18" charset="0"/>
              </a:rPr>
              <a:t>What makes a Disciple of Jesus Christ?</a:t>
            </a:r>
          </a:p>
          <a:p>
            <a:pPr marL="0" marR="0">
              <a:spcBef>
                <a:spcPts val="0"/>
              </a:spcBef>
              <a:spcAft>
                <a:spcPts val="0"/>
              </a:spcAft>
            </a:pPr>
            <a:endParaRPr lang="en-US" sz="2200" dirty="0">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2200" dirty="0">
                <a:effectLst/>
                <a:latin typeface="Arial Black" panose="020B0A04020102020204" pitchFamily="34" charset="0"/>
                <a:ea typeface="Aptos" panose="020B0004020202020204" pitchFamily="34" charset="0"/>
                <a:cs typeface="Times New Roman" panose="02020603050405020304" pitchFamily="18" charset="0"/>
              </a:rPr>
              <a:t>John 8:31 (NKJV) 31 Then Jesus said to those Jews who believed Him, “If you abide in My word, you are My disciples indeed. 32 And you shall know the truth, and the truth shall make you free.”</a:t>
            </a:r>
          </a:p>
          <a:p>
            <a:pPr marL="342900" marR="0" lvl="0" indent="-342900">
              <a:spcBef>
                <a:spcPts val="0"/>
              </a:spcBef>
              <a:spcAft>
                <a:spcPts val="0"/>
              </a:spcAft>
              <a:buFont typeface="Symbol" panose="05050102010706020507" pitchFamily="18" charset="2"/>
              <a:buChar char=""/>
            </a:pPr>
            <a:r>
              <a:rPr lang="en-US" sz="2200" dirty="0">
                <a:effectLst/>
                <a:latin typeface="Arial Black" panose="020B0A04020102020204" pitchFamily="34" charset="0"/>
                <a:ea typeface="Aptos" panose="020B0004020202020204" pitchFamily="34" charset="0"/>
                <a:cs typeface="Times New Roman" panose="02020603050405020304" pitchFamily="18" charset="0"/>
              </a:rPr>
              <a:t>Stay in My Word – </a:t>
            </a:r>
            <a:r>
              <a:rPr lang="en-US" sz="2200" i="1" dirty="0">
                <a:effectLst/>
                <a:latin typeface="Arial Black" panose="020B0A04020102020204" pitchFamily="34" charset="0"/>
                <a:ea typeface="Aptos" panose="020B0004020202020204" pitchFamily="34" charset="0"/>
                <a:cs typeface="Times New Roman" panose="02020603050405020304" pitchFamily="18" charset="0"/>
              </a:rPr>
              <a:t>abide G3306</a:t>
            </a:r>
            <a:r>
              <a:rPr lang="en-US" sz="2200" dirty="0">
                <a:effectLst/>
                <a:latin typeface="Arial Black" panose="020B0A04020102020204" pitchFamily="34" charset="0"/>
                <a:ea typeface="Aptos" panose="020B0004020202020204" pitchFamily="34" charset="0"/>
                <a:cs typeface="Times New Roman" panose="02020603050405020304" pitchFamily="18" charset="0"/>
              </a:rPr>
              <a:t> - to stay in a given place, state, relation or expectancy. Abide, continue dwell, endure, be present, remain, stand, tarry.</a:t>
            </a:r>
          </a:p>
          <a:p>
            <a:pPr marL="342900" marR="0" lvl="0" indent="-342900">
              <a:spcBef>
                <a:spcPts val="0"/>
              </a:spcBef>
              <a:spcAft>
                <a:spcPts val="0"/>
              </a:spcAft>
              <a:buFont typeface="Symbol" panose="05050102010706020507" pitchFamily="18" charset="2"/>
              <a:buChar char=""/>
            </a:pPr>
            <a:r>
              <a:rPr lang="en-US" sz="2200" dirty="0">
                <a:effectLst/>
                <a:latin typeface="Arial Black" panose="020B0A04020102020204" pitchFamily="34" charset="0"/>
                <a:ea typeface="Aptos" panose="020B0004020202020204" pitchFamily="34" charset="0"/>
                <a:cs typeface="Times New Roman" panose="02020603050405020304" pitchFamily="18" charset="0"/>
              </a:rPr>
              <a:t>You are My disciples </a:t>
            </a:r>
          </a:p>
          <a:p>
            <a:pPr marL="342900" marR="0" lvl="0" indent="-342900">
              <a:spcBef>
                <a:spcPts val="0"/>
              </a:spcBef>
              <a:spcAft>
                <a:spcPts val="0"/>
              </a:spcAft>
              <a:buFont typeface="Symbol" panose="05050102010706020507" pitchFamily="18" charset="2"/>
              <a:buChar char=""/>
            </a:pPr>
            <a:r>
              <a:rPr lang="en-US" sz="2200" dirty="0">
                <a:effectLst/>
                <a:latin typeface="Arial Black" panose="020B0A04020102020204" pitchFamily="34" charset="0"/>
                <a:ea typeface="Aptos" panose="020B0004020202020204" pitchFamily="34" charset="0"/>
                <a:cs typeface="Times New Roman" panose="02020603050405020304" pitchFamily="18" charset="0"/>
              </a:rPr>
              <a:t>The Truth Shall Make You Free</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5" name="TextBox 4">
            <a:extLst>
              <a:ext uri="{FF2B5EF4-FFF2-40B4-BE49-F238E27FC236}">
                <a16:creationId xmlns:a16="http://schemas.microsoft.com/office/drawing/2014/main" id="{D59306C0-A9EB-5FD1-A239-3EB46B926BB1}"/>
              </a:ext>
            </a:extLst>
          </p:cNvPr>
          <p:cNvSpPr txBox="1"/>
          <p:nvPr/>
        </p:nvSpPr>
        <p:spPr>
          <a:xfrm>
            <a:off x="1676400" y="420498"/>
            <a:ext cx="5638800" cy="461665"/>
          </a:xfrm>
          <a:prstGeom prst="rect">
            <a:avLst/>
          </a:prstGeom>
          <a:noFill/>
        </p:spPr>
        <p:txBody>
          <a:bodyPr wrap="square" rtlCol="0">
            <a:spAutoFit/>
          </a:bodyPr>
          <a:lstStyle/>
          <a:p>
            <a:pPr algn="ctr"/>
            <a:r>
              <a:rPr lang="en-US" sz="2400" dirty="0">
                <a:solidFill>
                  <a:schemeClr val="bg1"/>
                </a:solidFill>
                <a:highlight>
                  <a:srgbClr val="800000"/>
                </a:highlight>
                <a:latin typeface="Arial Black" panose="020B0A04020102020204" pitchFamily="34" charset="0"/>
                <a:ea typeface="Calibri" panose="020F0502020204030204" pitchFamily="34" charset="0"/>
                <a:cs typeface="Times New Roman" panose="02020603050405020304" pitchFamily="18" charset="0"/>
              </a:rPr>
              <a:t>Radical Revival Acts</a:t>
            </a:r>
            <a:endParaRPr lang="en-US" dirty="0"/>
          </a:p>
        </p:txBody>
      </p:sp>
    </p:spTree>
    <p:extLst>
      <p:ext uri="{BB962C8B-B14F-4D97-AF65-F5344CB8AC3E}">
        <p14:creationId xmlns:p14="http://schemas.microsoft.com/office/powerpoint/2010/main" val="3474204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27869-3B98-D651-0C7E-1E4895DD0DF5}"/>
              </a:ext>
            </a:extLst>
          </p:cNvPr>
          <p:cNvSpPr txBox="1"/>
          <p:nvPr/>
        </p:nvSpPr>
        <p:spPr>
          <a:xfrm>
            <a:off x="1447800" y="457200"/>
            <a:ext cx="6096000" cy="461665"/>
          </a:xfrm>
          <a:prstGeom prst="rect">
            <a:avLst/>
          </a:prstGeom>
          <a:noFill/>
        </p:spPr>
        <p:txBody>
          <a:bodyPr wrap="square" rtlCol="0">
            <a:spAutoFit/>
          </a:bodyPr>
          <a:lstStyle/>
          <a:p>
            <a:pPr algn="ctr"/>
            <a:r>
              <a:rPr lang="en-US" dirty="0">
                <a:solidFill>
                  <a:schemeClr val="bg1"/>
                </a:solidFill>
                <a:highlight>
                  <a:srgbClr val="800000"/>
                </a:highlight>
                <a:latin typeface="Arial Black" panose="020B0A04020102020204" pitchFamily="34" charset="0"/>
                <a:ea typeface="Calibri" panose="020F0502020204030204" pitchFamily="34" charset="0"/>
                <a:cs typeface="Times New Roman" panose="02020603050405020304" pitchFamily="18" charset="0"/>
              </a:rPr>
              <a:t>Radical Revival Acts</a:t>
            </a:r>
            <a:endParaRPr lang="en-US" dirty="0"/>
          </a:p>
        </p:txBody>
      </p:sp>
      <p:sp>
        <p:nvSpPr>
          <p:cNvPr id="3" name="TextBox 2">
            <a:extLst>
              <a:ext uri="{FF2B5EF4-FFF2-40B4-BE49-F238E27FC236}">
                <a16:creationId xmlns:a16="http://schemas.microsoft.com/office/drawing/2014/main" id="{EBD97A13-2474-71FF-83B2-E11770C50F48}"/>
              </a:ext>
            </a:extLst>
          </p:cNvPr>
          <p:cNvSpPr txBox="1"/>
          <p:nvPr/>
        </p:nvSpPr>
        <p:spPr>
          <a:xfrm>
            <a:off x="838200" y="1487507"/>
            <a:ext cx="8077200" cy="461665"/>
          </a:xfrm>
          <a:prstGeom prst="rect">
            <a:avLst/>
          </a:prstGeom>
          <a:noFill/>
        </p:spPr>
        <p:txBody>
          <a:bodyPr wrap="square" rtlCol="0">
            <a:spAutoFit/>
          </a:bodyPr>
          <a:lstStyle/>
          <a:p>
            <a:pPr marL="0" marR="0">
              <a:spcBef>
                <a:spcPts val="0"/>
              </a:spcBef>
              <a:spcAft>
                <a:spcPts val="0"/>
              </a:spcAft>
            </a:pP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14EA8D-3917-CAB1-9BCE-71CE4A596338}"/>
              </a:ext>
            </a:extLst>
          </p:cNvPr>
          <p:cNvSpPr txBox="1"/>
          <p:nvPr/>
        </p:nvSpPr>
        <p:spPr>
          <a:xfrm>
            <a:off x="1028700" y="1219200"/>
            <a:ext cx="6934200" cy="5447645"/>
          </a:xfrm>
          <a:prstGeom prst="rect">
            <a:avLst/>
          </a:prstGeom>
          <a:noFill/>
        </p:spPr>
        <p:txBody>
          <a:bodyPr wrap="square" rtlCol="0">
            <a:spAutoFit/>
          </a:bodyPr>
          <a:lstStyle/>
          <a:p>
            <a:pPr marL="0" marR="0">
              <a:spcBef>
                <a:spcPts val="0"/>
              </a:spcBef>
              <a:spcAft>
                <a:spcPts val="0"/>
              </a:spcAft>
            </a:pPr>
            <a:r>
              <a:rPr lang="en-US" i="1" dirty="0">
                <a:effectLst/>
                <a:latin typeface="Arial Black" panose="020B0A04020102020204" pitchFamily="34" charset="0"/>
                <a:ea typeface="Aptos" panose="020B0004020202020204" pitchFamily="34" charset="0"/>
                <a:cs typeface="Times New Roman" panose="02020603050405020304" pitchFamily="18" charset="0"/>
              </a:rPr>
              <a:t>People who put me first in their lives by staying in my word and acknowledging that I am dwelling in them, are my disciples who live in truth which results in freedom.  JKC</a:t>
            </a:r>
            <a:endParaRPr lang="en-US" dirty="0">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Four Important Biblical Principles </a:t>
            </a: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1. The Dedication to the teaching of God’s Word.</a:t>
            </a:r>
          </a:p>
          <a:p>
            <a:pPr marR="0" lvl="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2. Sometimes Unusual Miracles Happen.</a:t>
            </a:r>
          </a:p>
          <a:p>
            <a:pPr marR="0" lvl="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3. The Reality of Spiritual Battle.</a:t>
            </a:r>
          </a:p>
          <a:p>
            <a:pPr marR="0" lvl="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4. Radical discipleship that is demonstrated by renunciation. </a:t>
            </a:r>
          </a:p>
          <a:p>
            <a:pPr marL="0" marR="0">
              <a:spcBef>
                <a:spcPts val="0"/>
              </a:spcBef>
              <a:spcAft>
                <a:spcPts val="0"/>
              </a:spcAft>
            </a:pPr>
            <a:r>
              <a:rPr lang="en-US" sz="1800" dirty="0">
                <a:effectLst/>
                <a:latin typeface="Arial Black" panose="020B0A040201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dirty="0">
                <a:effectLst/>
                <a:latin typeface="Arial Black" panose="020B0A04020102020204" pitchFamily="34" charset="0"/>
                <a:ea typeface="Aptos" panose="020B000402020202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518062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27869-3B98-D651-0C7E-1E4895DD0DF5}"/>
              </a:ext>
            </a:extLst>
          </p:cNvPr>
          <p:cNvSpPr txBox="1"/>
          <p:nvPr/>
        </p:nvSpPr>
        <p:spPr>
          <a:xfrm>
            <a:off x="1447800" y="457200"/>
            <a:ext cx="6096000" cy="461665"/>
          </a:xfrm>
          <a:prstGeom prst="rect">
            <a:avLst/>
          </a:prstGeom>
          <a:noFill/>
        </p:spPr>
        <p:txBody>
          <a:bodyPr wrap="square" rtlCol="0">
            <a:spAutoFit/>
          </a:bodyPr>
          <a:lstStyle/>
          <a:p>
            <a:pPr algn="ctr"/>
            <a:r>
              <a:rPr lang="en-US" dirty="0">
                <a:solidFill>
                  <a:schemeClr val="bg1"/>
                </a:solidFill>
                <a:highlight>
                  <a:srgbClr val="800000"/>
                </a:highlight>
                <a:latin typeface="Arial Black" panose="020B0A04020102020204" pitchFamily="34" charset="0"/>
                <a:ea typeface="Calibri" panose="020F0502020204030204" pitchFamily="34" charset="0"/>
                <a:cs typeface="Times New Roman" panose="02020603050405020304" pitchFamily="18" charset="0"/>
              </a:rPr>
              <a:t>Radical Revival Acts</a:t>
            </a:r>
            <a:endParaRPr lang="en-US" dirty="0"/>
          </a:p>
        </p:txBody>
      </p:sp>
      <p:sp>
        <p:nvSpPr>
          <p:cNvPr id="3" name="TextBox 2">
            <a:extLst>
              <a:ext uri="{FF2B5EF4-FFF2-40B4-BE49-F238E27FC236}">
                <a16:creationId xmlns:a16="http://schemas.microsoft.com/office/drawing/2014/main" id="{EBD97A13-2474-71FF-83B2-E11770C50F48}"/>
              </a:ext>
            </a:extLst>
          </p:cNvPr>
          <p:cNvSpPr txBox="1"/>
          <p:nvPr/>
        </p:nvSpPr>
        <p:spPr>
          <a:xfrm>
            <a:off x="838200" y="1487507"/>
            <a:ext cx="8077200" cy="461665"/>
          </a:xfrm>
          <a:prstGeom prst="rect">
            <a:avLst/>
          </a:prstGeom>
          <a:noFill/>
        </p:spPr>
        <p:txBody>
          <a:bodyPr wrap="square" rtlCol="0">
            <a:spAutoFit/>
          </a:bodyPr>
          <a:lstStyle/>
          <a:p>
            <a:pPr marL="0" marR="0">
              <a:spcBef>
                <a:spcPts val="0"/>
              </a:spcBef>
              <a:spcAft>
                <a:spcPts val="0"/>
              </a:spcAft>
            </a:pP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14EA8D-3917-CAB1-9BCE-71CE4A596338}"/>
              </a:ext>
            </a:extLst>
          </p:cNvPr>
          <p:cNvSpPr txBox="1"/>
          <p:nvPr/>
        </p:nvSpPr>
        <p:spPr>
          <a:xfrm>
            <a:off x="838200" y="1219200"/>
            <a:ext cx="7124700" cy="4524315"/>
          </a:xfrm>
          <a:prstGeom prst="rect">
            <a:avLst/>
          </a:prstGeom>
          <a:noFill/>
        </p:spPr>
        <p:txBody>
          <a:bodyPr wrap="square" rtlCol="0">
            <a:spAutoFit/>
          </a:bodyPr>
          <a:lstStyle/>
          <a:p>
            <a:pPr marL="342900" marR="0" lvl="0" indent="-342900">
              <a:spcBef>
                <a:spcPts val="0"/>
              </a:spcBef>
              <a:spcAft>
                <a:spcPts val="0"/>
              </a:spcAft>
              <a:buFont typeface="+mj-lt"/>
              <a:buAutoNum type="arabicPeriod"/>
            </a:pPr>
            <a:r>
              <a:rPr lang="en-US" b="1" dirty="0">
                <a:effectLst/>
                <a:latin typeface="Arial Black" panose="020B0A04020102020204" pitchFamily="34" charset="0"/>
                <a:ea typeface="Aptos" panose="020B0004020202020204" pitchFamily="34" charset="0"/>
                <a:cs typeface="Times New Roman" panose="02020603050405020304" pitchFamily="18" charset="0"/>
              </a:rPr>
              <a:t>Dedication to Teaching God’s Word</a:t>
            </a:r>
          </a:p>
          <a:p>
            <a:pPr marL="342900" marR="0" lvl="0" indent="-342900">
              <a:spcBef>
                <a:spcPts val="0"/>
              </a:spcBef>
              <a:spcAft>
                <a:spcPts val="0"/>
              </a:spcAft>
              <a:buFont typeface="+mj-lt"/>
              <a:buAutoNum type="arabicPeriod"/>
            </a:pPr>
            <a:endParaRPr lang="en-US" dirty="0">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Acts 19:8-10 (NKJV) </a:t>
            </a: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8 And he went into the synagogue and spoke boldly for three months, reasoning and persuading concerning the things of the kingdom of God. 9 But when some were hardened and did not believe, but spoke evil of the Way before the multitude, he departed from them and withdrew the disciples, reasoning daily in the school of Tyrannus.  </a:t>
            </a:r>
          </a:p>
        </p:txBody>
      </p:sp>
    </p:spTree>
    <p:extLst>
      <p:ext uri="{BB962C8B-B14F-4D97-AF65-F5344CB8AC3E}">
        <p14:creationId xmlns:p14="http://schemas.microsoft.com/office/powerpoint/2010/main" val="138186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27869-3B98-D651-0C7E-1E4895DD0DF5}"/>
              </a:ext>
            </a:extLst>
          </p:cNvPr>
          <p:cNvSpPr txBox="1"/>
          <p:nvPr/>
        </p:nvSpPr>
        <p:spPr>
          <a:xfrm>
            <a:off x="1447800" y="457200"/>
            <a:ext cx="6096000" cy="461665"/>
          </a:xfrm>
          <a:prstGeom prst="rect">
            <a:avLst/>
          </a:prstGeom>
          <a:noFill/>
        </p:spPr>
        <p:txBody>
          <a:bodyPr wrap="square" rtlCol="0">
            <a:spAutoFit/>
          </a:bodyPr>
          <a:lstStyle/>
          <a:p>
            <a:pPr algn="ctr"/>
            <a:r>
              <a:rPr lang="en-US" dirty="0">
                <a:solidFill>
                  <a:schemeClr val="bg1"/>
                </a:solidFill>
                <a:highlight>
                  <a:srgbClr val="800000"/>
                </a:highlight>
                <a:latin typeface="Arial Black" panose="020B0A04020102020204" pitchFamily="34" charset="0"/>
                <a:ea typeface="Calibri" panose="020F0502020204030204" pitchFamily="34" charset="0"/>
                <a:cs typeface="Times New Roman" panose="02020603050405020304" pitchFamily="18" charset="0"/>
              </a:rPr>
              <a:t>Radical Revival Acts</a:t>
            </a:r>
            <a:endParaRPr lang="en-US" dirty="0"/>
          </a:p>
        </p:txBody>
      </p:sp>
      <p:sp>
        <p:nvSpPr>
          <p:cNvPr id="3" name="TextBox 2">
            <a:extLst>
              <a:ext uri="{FF2B5EF4-FFF2-40B4-BE49-F238E27FC236}">
                <a16:creationId xmlns:a16="http://schemas.microsoft.com/office/drawing/2014/main" id="{EBD97A13-2474-71FF-83B2-E11770C50F48}"/>
              </a:ext>
            </a:extLst>
          </p:cNvPr>
          <p:cNvSpPr txBox="1"/>
          <p:nvPr/>
        </p:nvSpPr>
        <p:spPr>
          <a:xfrm>
            <a:off x="838200" y="1487507"/>
            <a:ext cx="8077200" cy="461665"/>
          </a:xfrm>
          <a:prstGeom prst="rect">
            <a:avLst/>
          </a:prstGeom>
          <a:noFill/>
        </p:spPr>
        <p:txBody>
          <a:bodyPr wrap="square" rtlCol="0">
            <a:spAutoFit/>
          </a:bodyPr>
          <a:lstStyle/>
          <a:p>
            <a:pPr marL="0" marR="0">
              <a:spcBef>
                <a:spcPts val="0"/>
              </a:spcBef>
              <a:spcAft>
                <a:spcPts val="0"/>
              </a:spcAft>
            </a:pP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14EA8D-3917-CAB1-9BCE-71CE4A596338}"/>
              </a:ext>
            </a:extLst>
          </p:cNvPr>
          <p:cNvSpPr txBox="1"/>
          <p:nvPr/>
        </p:nvSpPr>
        <p:spPr>
          <a:xfrm>
            <a:off x="838200" y="1225669"/>
            <a:ext cx="7124700" cy="4154984"/>
          </a:xfrm>
          <a:prstGeom prst="rect">
            <a:avLst/>
          </a:prstGeom>
          <a:noFill/>
        </p:spPr>
        <p:txBody>
          <a:bodyPr wrap="square" rtlCol="0">
            <a:spAutoFit/>
          </a:bodyPr>
          <a:lstStyle/>
          <a:p>
            <a:pPr marL="342900" marR="0" lvl="0" indent="-342900">
              <a:spcBef>
                <a:spcPts val="0"/>
              </a:spcBef>
              <a:spcAft>
                <a:spcPts val="0"/>
              </a:spcAft>
              <a:buFont typeface="+mj-lt"/>
              <a:buAutoNum type="arabicPeriod"/>
            </a:pPr>
            <a:r>
              <a:rPr lang="en-US" b="1" dirty="0">
                <a:effectLst/>
                <a:latin typeface="Arial Black" panose="020B0A04020102020204" pitchFamily="34" charset="0"/>
                <a:ea typeface="Aptos" panose="020B0004020202020204" pitchFamily="34" charset="0"/>
                <a:cs typeface="Times New Roman" panose="02020603050405020304" pitchFamily="18" charset="0"/>
              </a:rPr>
              <a:t>Dedication to Teaching God’s Word</a:t>
            </a:r>
          </a:p>
          <a:p>
            <a:pPr marL="342900" marR="0" lvl="0" indent="-342900">
              <a:spcBef>
                <a:spcPts val="0"/>
              </a:spcBef>
              <a:spcAft>
                <a:spcPts val="0"/>
              </a:spcAft>
              <a:buFont typeface="+mj-lt"/>
              <a:buAutoNum type="arabicPeriod"/>
            </a:pPr>
            <a:endParaRPr lang="en-US" dirty="0">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Acts 19:8-10 (NKJV) </a:t>
            </a: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10 And this continued for two years, so that all who dwelt in Asia heard the word of the Lord Jesus, both Jews and Greeks.</a:t>
            </a: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Paul’s normal pattern was to teach in the synagogue. </a:t>
            </a: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He taught thousands of hours in Ephesus. </a:t>
            </a:r>
          </a:p>
        </p:txBody>
      </p:sp>
    </p:spTree>
    <p:extLst>
      <p:ext uri="{BB962C8B-B14F-4D97-AF65-F5344CB8AC3E}">
        <p14:creationId xmlns:p14="http://schemas.microsoft.com/office/powerpoint/2010/main" val="327266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27869-3B98-D651-0C7E-1E4895DD0DF5}"/>
              </a:ext>
            </a:extLst>
          </p:cNvPr>
          <p:cNvSpPr txBox="1"/>
          <p:nvPr/>
        </p:nvSpPr>
        <p:spPr>
          <a:xfrm>
            <a:off x="1447800" y="457200"/>
            <a:ext cx="6096000" cy="461665"/>
          </a:xfrm>
          <a:prstGeom prst="rect">
            <a:avLst/>
          </a:prstGeom>
          <a:noFill/>
        </p:spPr>
        <p:txBody>
          <a:bodyPr wrap="square" rtlCol="0">
            <a:spAutoFit/>
          </a:bodyPr>
          <a:lstStyle/>
          <a:p>
            <a:pPr algn="ctr"/>
            <a:r>
              <a:rPr lang="en-US" dirty="0">
                <a:solidFill>
                  <a:schemeClr val="bg1"/>
                </a:solidFill>
                <a:highlight>
                  <a:srgbClr val="800000"/>
                </a:highlight>
                <a:latin typeface="Arial Black" panose="020B0A04020102020204" pitchFamily="34" charset="0"/>
                <a:ea typeface="Calibri" panose="020F0502020204030204" pitchFamily="34" charset="0"/>
                <a:cs typeface="Times New Roman" panose="02020603050405020304" pitchFamily="18" charset="0"/>
              </a:rPr>
              <a:t>Radical Revival Acts</a:t>
            </a:r>
            <a:endParaRPr lang="en-US" dirty="0"/>
          </a:p>
        </p:txBody>
      </p:sp>
      <p:sp>
        <p:nvSpPr>
          <p:cNvPr id="3" name="TextBox 2">
            <a:extLst>
              <a:ext uri="{FF2B5EF4-FFF2-40B4-BE49-F238E27FC236}">
                <a16:creationId xmlns:a16="http://schemas.microsoft.com/office/drawing/2014/main" id="{EBD97A13-2474-71FF-83B2-E11770C50F48}"/>
              </a:ext>
            </a:extLst>
          </p:cNvPr>
          <p:cNvSpPr txBox="1"/>
          <p:nvPr/>
        </p:nvSpPr>
        <p:spPr>
          <a:xfrm>
            <a:off x="838200" y="1487507"/>
            <a:ext cx="8077200" cy="461665"/>
          </a:xfrm>
          <a:prstGeom prst="rect">
            <a:avLst/>
          </a:prstGeom>
          <a:noFill/>
        </p:spPr>
        <p:txBody>
          <a:bodyPr wrap="square" rtlCol="0">
            <a:spAutoFit/>
          </a:bodyPr>
          <a:lstStyle/>
          <a:p>
            <a:pPr marL="0" marR="0">
              <a:spcBef>
                <a:spcPts val="0"/>
              </a:spcBef>
              <a:spcAft>
                <a:spcPts val="0"/>
              </a:spcAft>
            </a:pP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14EA8D-3917-CAB1-9BCE-71CE4A596338}"/>
              </a:ext>
            </a:extLst>
          </p:cNvPr>
          <p:cNvSpPr txBox="1"/>
          <p:nvPr/>
        </p:nvSpPr>
        <p:spPr>
          <a:xfrm>
            <a:off x="1028700" y="1295400"/>
            <a:ext cx="6934200" cy="3046988"/>
          </a:xfrm>
          <a:prstGeom prst="rect">
            <a:avLst/>
          </a:prstGeom>
          <a:noFill/>
        </p:spPr>
        <p:txBody>
          <a:bodyPr wrap="square" rtlCol="0">
            <a:spAutoFit/>
          </a:bodyPr>
          <a:lstStyle/>
          <a:p>
            <a:pPr marL="0" marR="0">
              <a:spcBef>
                <a:spcPts val="0"/>
              </a:spcBef>
              <a:spcAft>
                <a:spcPts val="0"/>
              </a:spcAft>
            </a:pPr>
            <a:r>
              <a:rPr lang="en-US" b="1" dirty="0">
                <a:effectLst/>
                <a:latin typeface="Arial Black" panose="020B0A04020102020204" pitchFamily="34" charset="0"/>
                <a:ea typeface="Aptos" panose="020B0004020202020204" pitchFamily="34" charset="0"/>
                <a:cs typeface="Times New Roman" panose="02020603050405020304" pitchFamily="18" charset="0"/>
              </a:rPr>
              <a:t> 2. Sometimes Unusual Miracles Happen</a:t>
            </a:r>
          </a:p>
          <a:p>
            <a:pPr marL="0" marR="0">
              <a:spcBef>
                <a:spcPts val="0"/>
              </a:spcBef>
              <a:spcAft>
                <a:spcPts val="0"/>
              </a:spcAft>
            </a:pPr>
            <a:endParaRPr lang="en-US" dirty="0">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Acts 19:11-12 (NKJV) Now God worked unusual miracles by the hands of Paul, 12 so that even handkerchiefs or aprons were brought from his body to the sick, and the diseases left them and the evil spirits went out of them. </a:t>
            </a:r>
            <a:endParaRPr lang="en-US" dirty="0">
              <a:latin typeface="Arial Black" panose="020B0A04020102020204" pitchFamily="34" charset="0"/>
            </a:endParaRPr>
          </a:p>
        </p:txBody>
      </p:sp>
    </p:spTree>
    <p:extLst>
      <p:ext uri="{BB962C8B-B14F-4D97-AF65-F5344CB8AC3E}">
        <p14:creationId xmlns:p14="http://schemas.microsoft.com/office/powerpoint/2010/main" val="3460265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27869-3B98-D651-0C7E-1E4895DD0DF5}"/>
              </a:ext>
            </a:extLst>
          </p:cNvPr>
          <p:cNvSpPr txBox="1"/>
          <p:nvPr/>
        </p:nvSpPr>
        <p:spPr>
          <a:xfrm>
            <a:off x="1447800" y="457200"/>
            <a:ext cx="6096000" cy="461665"/>
          </a:xfrm>
          <a:prstGeom prst="rect">
            <a:avLst/>
          </a:prstGeom>
          <a:noFill/>
        </p:spPr>
        <p:txBody>
          <a:bodyPr wrap="square" rtlCol="0">
            <a:spAutoFit/>
          </a:bodyPr>
          <a:lstStyle/>
          <a:p>
            <a:pPr algn="ctr"/>
            <a:r>
              <a:rPr lang="en-US" dirty="0">
                <a:solidFill>
                  <a:schemeClr val="bg1"/>
                </a:solidFill>
                <a:highlight>
                  <a:srgbClr val="800000"/>
                </a:highlight>
                <a:latin typeface="Arial Black" panose="020B0A04020102020204" pitchFamily="34" charset="0"/>
                <a:ea typeface="Calibri" panose="020F0502020204030204" pitchFamily="34" charset="0"/>
                <a:cs typeface="Times New Roman" panose="02020603050405020304" pitchFamily="18" charset="0"/>
              </a:rPr>
              <a:t>Radical Revival Acts</a:t>
            </a:r>
            <a:endParaRPr lang="en-US" dirty="0"/>
          </a:p>
        </p:txBody>
      </p:sp>
      <p:sp>
        <p:nvSpPr>
          <p:cNvPr id="3" name="TextBox 2">
            <a:extLst>
              <a:ext uri="{FF2B5EF4-FFF2-40B4-BE49-F238E27FC236}">
                <a16:creationId xmlns:a16="http://schemas.microsoft.com/office/drawing/2014/main" id="{EBD97A13-2474-71FF-83B2-E11770C50F48}"/>
              </a:ext>
            </a:extLst>
          </p:cNvPr>
          <p:cNvSpPr txBox="1"/>
          <p:nvPr/>
        </p:nvSpPr>
        <p:spPr>
          <a:xfrm>
            <a:off x="838200" y="1487507"/>
            <a:ext cx="8077200" cy="461665"/>
          </a:xfrm>
          <a:prstGeom prst="rect">
            <a:avLst/>
          </a:prstGeom>
          <a:noFill/>
        </p:spPr>
        <p:txBody>
          <a:bodyPr wrap="square" rtlCol="0">
            <a:spAutoFit/>
          </a:bodyPr>
          <a:lstStyle/>
          <a:p>
            <a:pPr marL="0" marR="0">
              <a:spcBef>
                <a:spcPts val="0"/>
              </a:spcBef>
              <a:spcAft>
                <a:spcPts val="0"/>
              </a:spcAft>
            </a:pP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14EA8D-3917-CAB1-9BCE-71CE4A596338}"/>
              </a:ext>
            </a:extLst>
          </p:cNvPr>
          <p:cNvSpPr txBox="1"/>
          <p:nvPr/>
        </p:nvSpPr>
        <p:spPr>
          <a:xfrm>
            <a:off x="1028700" y="1328162"/>
            <a:ext cx="6934200" cy="4062651"/>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dirty="0">
                <a:effectLst/>
                <a:latin typeface="Arial Black" panose="020B0A04020102020204" pitchFamily="34" charset="0"/>
                <a:ea typeface="Aptos" panose="020B0004020202020204" pitchFamily="34" charset="0"/>
                <a:cs typeface="Times New Roman" panose="02020603050405020304" pitchFamily="18" charset="0"/>
              </a:rPr>
              <a:t>Unusual miracles – miracles not of the ordinary kind.</a:t>
            </a:r>
          </a:p>
          <a:p>
            <a:pPr marL="342900" marR="0" lvl="0" indent="-342900">
              <a:spcBef>
                <a:spcPts val="0"/>
              </a:spcBef>
              <a:spcAft>
                <a:spcPts val="0"/>
              </a:spcAft>
              <a:buFont typeface="Symbol" panose="05050102010706020507" pitchFamily="18" charset="2"/>
              <a:buChar char=""/>
            </a:pPr>
            <a:r>
              <a:rPr lang="en-US" dirty="0">
                <a:effectLst/>
                <a:latin typeface="Arial Black" panose="020B0A04020102020204" pitchFamily="34" charset="0"/>
                <a:ea typeface="Aptos" panose="020B0004020202020204" pitchFamily="34" charset="0"/>
                <a:cs typeface="Times New Roman" panose="02020603050405020304" pitchFamily="18" charset="0"/>
              </a:rPr>
              <a:t>God worked them by the hands of Paul. God likes to do things in new and different ways. We will receive what is demonstrated by the hand of God.</a:t>
            </a:r>
          </a:p>
          <a:p>
            <a:pPr marL="342900" marR="0" lvl="0" indent="-342900">
              <a:spcBef>
                <a:spcPts val="0"/>
              </a:spcBef>
              <a:spcAft>
                <a:spcPts val="0"/>
              </a:spcAft>
              <a:buFont typeface="Symbol" panose="05050102010706020507" pitchFamily="18" charset="2"/>
              <a:buChar char=""/>
            </a:pPr>
            <a:r>
              <a:rPr lang="en-US" dirty="0">
                <a:effectLst/>
                <a:latin typeface="Arial Black" panose="020B0A04020102020204" pitchFamily="34" charset="0"/>
                <a:ea typeface="Aptos" panose="020B0004020202020204" pitchFamily="34" charset="0"/>
                <a:cs typeface="Times New Roman" panose="02020603050405020304" pitchFamily="18" charset="0"/>
              </a:rPr>
              <a:t>Keep an eye out for the fruit.</a:t>
            </a:r>
          </a:p>
          <a:p>
            <a:pPr marL="342900" marR="0" lvl="0" indent="-342900">
              <a:spcBef>
                <a:spcPts val="0"/>
              </a:spcBef>
              <a:spcAft>
                <a:spcPts val="0"/>
              </a:spcAft>
              <a:buFont typeface="Symbol" panose="05050102010706020507" pitchFamily="18" charset="2"/>
              <a:buChar char=""/>
            </a:pPr>
            <a:r>
              <a:rPr lang="en-US" dirty="0">
                <a:effectLst/>
                <a:latin typeface="Arial Black" panose="020B0A04020102020204" pitchFamily="34" charset="0"/>
                <a:ea typeface="Aptos" panose="020B0004020202020204" pitchFamily="34" charset="0"/>
                <a:cs typeface="Times New Roman" panose="02020603050405020304" pitchFamily="18" charset="0"/>
              </a:rPr>
              <a:t>We pursue what is Biblical patterns. </a:t>
            </a:r>
          </a:p>
          <a:p>
            <a:pPr marL="0" marR="0">
              <a:spcBef>
                <a:spcPts val="0"/>
              </a:spcBef>
              <a:spcAft>
                <a:spcPts val="0"/>
              </a:spcAft>
            </a:pPr>
            <a:r>
              <a:rPr lang="en-US" sz="1800" dirty="0">
                <a:effectLst/>
                <a:latin typeface="Arial Black" panose="020B0A04020102020204" pitchFamily="34" charset="0"/>
                <a:ea typeface="Aptos" panose="020B000402020202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561595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27869-3B98-D651-0C7E-1E4895DD0DF5}"/>
              </a:ext>
            </a:extLst>
          </p:cNvPr>
          <p:cNvSpPr txBox="1"/>
          <p:nvPr/>
        </p:nvSpPr>
        <p:spPr>
          <a:xfrm>
            <a:off x="1447800" y="457200"/>
            <a:ext cx="6096000" cy="461665"/>
          </a:xfrm>
          <a:prstGeom prst="rect">
            <a:avLst/>
          </a:prstGeom>
          <a:noFill/>
        </p:spPr>
        <p:txBody>
          <a:bodyPr wrap="square" rtlCol="0">
            <a:spAutoFit/>
          </a:bodyPr>
          <a:lstStyle/>
          <a:p>
            <a:pPr algn="ctr"/>
            <a:r>
              <a:rPr lang="en-US" dirty="0">
                <a:solidFill>
                  <a:schemeClr val="bg1"/>
                </a:solidFill>
                <a:highlight>
                  <a:srgbClr val="800000"/>
                </a:highlight>
                <a:latin typeface="Arial Black" panose="020B0A04020102020204" pitchFamily="34" charset="0"/>
                <a:ea typeface="Calibri" panose="020F0502020204030204" pitchFamily="34" charset="0"/>
                <a:cs typeface="Times New Roman" panose="02020603050405020304" pitchFamily="18" charset="0"/>
              </a:rPr>
              <a:t>Radical Revival Acts</a:t>
            </a:r>
            <a:endParaRPr lang="en-US" dirty="0"/>
          </a:p>
        </p:txBody>
      </p:sp>
      <p:sp>
        <p:nvSpPr>
          <p:cNvPr id="3" name="TextBox 2">
            <a:extLst>
              <a:ext uri="{FF2B5EF4-FFF2-40B4-BE49-F238E27FC236}">
                <a16:creationId xmlns:a16="http://schemas.microsoft.com/office/drawing/2014/main" id="{EBD97A13-2474-71FF-83B2-E11770C50F48}"/>
              </a:ext>
            </a:extLst>
          </p:cNvPr>
          <p:cNvSpPr txBox="1"/>
          <p:nvPr/>
        </p:nvSpPr>
        <p:spPr>
          <a:xfrm>
            <a:off x="838200" y="1487507"/>
            <a:ext cx="8077200" cy="461665"/>
          </a:xfrm>
          <a:prstGeom prst="rect">
            <a:avLst/>
          </a:prstGeom>
          <a:noFill/>
        </p:spPr>
        <p:txBody>
          <a:bodyPr wrap="square" rtlCol="0">
            <a:spAutoFit/>
          </a:bodyPr>
          <a:lstStyle/>
          <a:p>
            <a:pPr marL="0" marR="0">
              <a:spcBef>
                <a:spcPts val="0"/>
              </a:spcBef>
              <a:spcAft>
                <a:spcPts val="0"/>
              </a:spcAft>
            </a:pP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14EA8D-3917-CAB1-9BCE-71CE4A596338}"/>
              </a:ext>
            </a:extLst>
          </p:cNvPr>
          <p:cNvSpPr txBox="1"/>
          <p:nvPr/>
        </p:nvSpPr>
        <p:spPr>
          <a:xfrm>
            <a:off x="1028700" y="1295400"/>
            <a:ext cx="6934200" cy="5447645"/>
          </a:xfrm>
          <a:prstGeom prst="rect">
            <a:avLst/>
          </a:prstGeom>
          <a:noFill/>
        </p:spPr>
        <p:txBody>
          <a:bodyPr wrap="square" rtlCol="0">
            <a:spAutoFit/>
          </a:bodyPr>
          <a:lstStyle/>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Mark 9:38-40 (NKJV) </a:t>
            </a:r>
          </a:p>
          <a:p>
            <a:pPr marL="0" marR="0">
              <a:spcBef>
                <a:spcPts val="0"/>
              </a:spcBef>
              <a:spcAft>
                <a:spcPts val="0"/>
              </a:spcAft>
            </a:pPr>
            <a:endParaRPr lang="en-US" sz="1100" dirty="0">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dirty="0">
                <a:effectLst/>
                <a:latin typeface="Arial Black" panose="020B0A04020102020204" pitchFamily="34" charset="0"/>
                <a:ea typeface="Aptos" panose="020B0004020202020204" pitchFamily="34" charset="0"/>
                <a:cs typeface="Times New Roman" panose="02020603050405020304" pitchFamily="18" charset="0"/>
              </a:rPr>
              <a:t>Now John answered Him, saying, “Teacher, we saw someone who does not follow us casting out demons in Your name, and we forbade him because he does not follow us.” 39 But Jesus said, “Do not forbid him, for no one who works a miracle in My name can soon afterward speak evil of Me. 40 For he who is not against us is on our side.</a:t>
            </a:r>
          </a:p>
          <a:p>
            <a:pPr marL="0" marR="0">
              <a:spcBef>
                <a:spcPts val="0"/>
              </a:spcBef>
              <a:spcAft>
                <a:spcPts val="0"/>
              </a:spcAft>
            </a:pPr>
            <a:r>
              <a:rPr lang="en-US" sz="1800" dirty="0">
                <a:effectLst/>
                <a:latin typeface="Arial Black" panose="020B0A040201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dirty="0">
                <a:effectLst/>
                <a:latin typeface="Arial Black" panose="020B0A04020102020204" pitchFamily="34" charset="0"/>
                <a:ea typeface="Aptos" panose="020B000402020202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96767125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920</Words>
  <Application>Microsoft Office PowerPoint</Application>
  <PresentationFormat>On-screen Show (4:3)</PresentationFormat>
  <Paragraphs>85</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Arial Black</vt:lpstr>
      <vt:lpstr>Calibri</vt:lpstr>
      <vt:lpstr>Symbol</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Janet Cook</cp:lastModifiedBy>
  <cp:revision>64</cp:revision>
  <dcterms:created xsi:type="dcterms:W3CDTF">2009-01-23T02:45:09Z</dcterms:created>
  <dcterms:modified xsi:type="dcterms:W3CDTF">2024-05-24T19:00:53Z</dcterms:modified>
</cp:coreProperties>
</file>